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71" r:id="rId7"/>
    <p:sldId id="260" r:id="rId8"/>
    <p:sldId id="261" r:id="rId9"/>
    <p:sldId id="262" r:id="rId10"/>
    <p:sldId id="263" r:id="rId11"/>
    <p:sldId id="264" r:id="rId12"/>
    <p:sldId id="265" r:id="rId13"/>
    <p:sldId id="266" r:id="rId14"/>
    <p:sldId id="267" r:id="rId15"/>
    <p:sldId id="268" r:id="rId16"/>
    <p:sldId id="269" r:id="rId17"/>
    <p:sldId id="270" r:id="rId18"/>
  </p:sldIdLst>
  <p:sldSz cx="9144000" cy="6858000" type="screen4x3"/>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94"/>
  </p:normalViewPr>
  <p:slideViewPr>
    <p:cSldViewPr snapToGrid="0">
      <p:cViewPr varScale="1">
        <p:scale>
          <a:sx n="121" d="100"/>
          <a:sy n="121" d="100"/>
        </p:scale>
        <p:origin x="16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p:nvPr>
        </p:nvSpPr>
        <p:spPr>
          <a:xfrm>
            <a:off x="457200" y="1604520"/>
            <a:ext cx="822924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8" name="PlaceHolder 3"/>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1"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2"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3" name="PlaceHolder 5"/>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p:nvPr>
        </p:nvSpPr>
        <p:spPr>
          <a:xfrm>
            <a:off x="457200" y="1604520"/>
            <a:ext cx="26496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6" name="PlaceHolder 3"/>
          <p:cNvSpPr>
            <a:spLocks noGrp="1"/>
          </p:cNvSpPr>
          <p:nvPr>
            <p:ph/>
          </p:nvPr>
        </p:nvSpPr>
        <p:spPr>
          <a:xfrm>
            <a:off x="3239640" y="1604520"/>
            <a:ext cx="26496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7" name="PlaceHolder 4"/>
          <p:cNvSpPr>
            <a:spLocks noGrp="1"/>
          </p:cNvSpPr>
          <p:nvPr>
            <p:ph/>
          </p:nvPr>
        </p:nvSpPr>
        <p:spPr>
          <a:xfrm>
            <a:off x="6022080" y="1604520"/>
            <a:ext cx="26496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8" name="PlaceHolder 5"/>
          <p:cNvSpPr>
            <a:spLocks noGrp="1"/>
          </p:cNvSpPr>
          <p:nvPr>
            <p:ph/>
          </p:nvPr>
        </p:nvSpPr>
        <p:spPr>
          <a:xfrm>
            <a:off x="457200" y="3682080"/>
            <a:ext cx="26496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39" name="PlaceHolder 6"/>
          <p:cNvSpPr>
            <a:spLocks noGrp="1"/>
          </p:cNvSpPr>
          <p:nvPr>
            <p:ph/>
          </p:nvPr>
        </p:nvSpPr>
        <p:spPr>
          <a:xfrm>
            <a:off x="3239640" y="3682080"/>
            <a:ext cx="26496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40" name="PlaceHolder 7"/>
          <p:cNvSpPr>
            <a:spLocks noGrp="1"/>
          </p:cNvSpPr>
          <p:nvPr>
            <p:ph/>
          </p:nvPr>
        </p:nvSpPr>
        <p:spPr>
          <a:xfrm>
            <a:off x="6022080" y="3682080"/>
            <a:ext cx="26496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7" name="PlaceHolder 2"/>
          <p:cNvSpPr>
            <a:spLocks noGrp="1"/>
          </p:cNvSpPr>
          <p:nvPr>
            <p:ph type="subTitle"/>
          </p:nvPr>
        </p:nvSpPr>
        <p:spPr>
          <a:xfrm>
            <a:off x="457200" y="1604520"/>
            <a:ext cx="8229240" cy="397728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49" name="PlaceHolder 2"/>
          <p:cNvSpPr>
            <a:spLocks noGrp="1"/>
          </p:cNvSpPr>
          <p:nvPr>
            <p:ph/>
          </p:nvPr>
        </p:nvSpPr>
        <p:spPr>
          <a:xfrm>
            <a:off x="457200" y="1604520"/>
            <a:ext cx="8229240" cy="3977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1"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52"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 y="274680"/>
            <a:ext cx="8229240" cy="529776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56"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57"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58"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457200" y="1604520"/>
            <a:ext cx="8229240" cy="397728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0"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61"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62" name="PlaceHolder 4"/>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4"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65"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66" name="PlaceHolder 4"/>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68" name="PlaceHolder 2"/>
          <p:cNvSpPr>
            <a:spLocks noGrp="1"/>
          </p:cNvSpPr>
          <p:nvPr>
            <p:ph/>
          </p:nvPr>
        </p:nvSpPr>
        <p:spPr>
          <a:xfrm>
            <a:off x="457200" y="1604520"/>
            <a:ext cx="822924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69" name="PlaceHolder 3"/>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1"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72"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73"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74" name="PlaceHolder 5"/>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76" name="PlaceHolder 2"/>
          <p:cNvSpPr>
            <a:spLocks noGrp="1"/>
          </p:cNvSpPr>
          <p:nvPr>
            <p:ph/>
          </p:nvPr>
        </p:nvSpPr>
        <p:spPr>
          <a:xfrm>
            <a:off x="457200" y="1604520"/>
            <a:ext cx="26496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77" name="PlaceHolder 3"/>
          <p:cNvSpPr>
            <a:spLocks noGrp="1"/>
          </p:cNvSpPr>
          <p:nvPr>
            <p:ph/>
          </p:nvPr>
        </p:nvSpPr>
        <p:spPr>
          <a:xfrm>
            <a:off x="3239640" y="1604520"/>
            <a:ext cx="26496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78" name="PlaceHolder 4"/>
          <p:cNvSpPr>
            <a:spLocks noGrp="1"/>
          </p:cNvSpPr>
          <p:nvPr>
            <p:ph/>
          </p:nvPr>
        </p:nvSpPr>
        <p:spPr>
          <a:xfrm>
            <a:off x="6022080" y="1604520"/>
            <a:ext cx="26496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79" name="PlaceHolder 5"/>
          <p:cNvSpPr>
            <a:spLocks noGrp="1"/>
          </p:cNvSpPr>
          <p:nvPr>
            <p:ph/>
          </p:nvPr>
        </p:nvSpPr>
        <p:spPr>
          <a:xfrm>
            <a:off x="457200" y="3682080"/>
            <a:ext cx="26496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80" name="PlaceHolder 6"/>
          <p:cNvSpPr>
            <a:spLocks noGrp="1"/>
          </p:cNvSpPr>
          <p:nvPr>
            <p:ph/>
          </p:nvPr>
        </p:nvSpPr>
        <p:spPr>
          <a:xfrm>
            <a:off x="3239640" y="3682080"/>
            <a:ext cx="26496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81" name="PlaceHolder 7"/>
          <p:cNvSpPr>
            <a:spLocks noGrp="1"/>
          </p:cNvSpPr>
          <p:nvPr>
            <p:ph/>
          </p:nvPr>
        </p:nvSpPr>
        <p:spPr>
          <a:xfrm>
            <a:off x="6022080" y="3682080"/>
            <a:ext cx="26496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p:nvPr>
        </p:nvSpPr>
        <p:spPr>
          <a:xfrm>
            <a:off x="457200" y="1604520"/>
            <a:ext cx="8229240" cy="3977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1"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680"/>
            <a:ext cx="8229240" cy="5297760"/>
          </a:xfrm>
          <a:prstGeom prst="rect">
            <a:avLst/>
          </a:prstGeom>
          <a:noFill/>
          <a:ln w="0">
            <a:noFill/>
          </a:ln>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6" name="PlaceHolder 3"/>
          <p:cNvSpPr>
            <a:spLocks noGrp="1"/>
          </p:cNvSpPr>
          <p:nvPr>
            <p:ph/>
          </p:nvPr>
        </p:nvSpPr>
        <p:spPr>
          <a:xfrm>
            <a:off x="4674240" y="1604520"/>
            <a:ext cx="4015800" cy="3977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17" name="PlaceHolder 4"/>
          <p:cNvSpPr>
            <a:spLocks noGrp="1"/>
          </p:cNvSpPr>
          <p:nvPr>
            <p:ph/>
          </p:nvPr>
        </p:nvSpPr>
        <p:spPr>
          <a:xfrm>
            <a:off x="457200" y="3682080"/>
            <a:ext cx="40158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p:nvPr>
        </p:nvSpPr>
        <p:spPr>
          <a:xfrm>
            <a:off x="457200" y="1604520"/>
            <a:ext cx="4015800" cy="397728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0"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1" name="PlaceHolder 4"/>
          <p:cNvSpPr>
            <a:spLocks noGrp="1"/>
          </p:cNvSpPr>
          <p:nvPr>
            <p:ph/>
          </p:nvPr>
        </p:nvSpPr>
        <p:spPr>
          <a:xfrm>
            <a:off x="4674240" y="3682080"/>
            <a:ext cx="40158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680"/>
            <a:ext cx="8229240" cy="1142640"/>
          </a:xfrm>
          <a:prstGeom prst="rect">
            <a:avLst/>
          </a:prstGeom>
          <a:noFill/>
          <a:ln w="0">
            <a:noFill/>
          </a:ln>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p:nvPr>
        </p:nvSpPr>
        <p:spPr>
          <a:xfrm>
            <a:off x="457200" y="1604520"/>
            <a:ext cx="40158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4" name="PlaceHolder 3"/>
          <p:cNvSpPr>
            <a:spLocks noGrp="1"/>
          </p:cNvSpPr>
          <p:nvPr>
            <p:ph/>
          </p:nvPr>
        </p:nvSpPr>
        <p:spPr>
          <a:xfrm>
            <a:off x="4674240" y="1604520"/>
            <a:ext cx="401580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
        <p:nvSpPr>
          <p:cNvPr id="25" name="PlaceHolder 4"/>
          <p:cNvSpPr>
            <a:spLocks noGrp="1"/>
          </p:cNvSpPr>
          <p:nvPr>
            <p:ph/>
          </p:nvPr>
        </p:nvSpPr>
        <p:spPr>
          <a:xfrm>
            <a:off x="457200" y="3682080"/>
            <a:ext cx="8229240" cy="1896840"/>
          </a:xfrm>
          <a:prstGeom prst="rect">
            <a:avLst/>
          </a:prstGeom>
          <a:noFill/>
          <a:ln w="0">
            <a:noFill/>
          </a:ln>
        </p:spPr>
        <p:txBody>
          <a:bodyPr lIns="0" tIns="0" rIns="0" bIns="0" anchor="t">
            <a:normAutofit/>
          </a:bodyPr>
          <a:lstStyle/>
          <a:p>
            <a:endParaRPr lang="en-US" sz="32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2130480"/>
            <a:ext cx="7772040" cy="1469520"/>
          </a:xfrm>
          <a:prstGeom prst="rect">
            <a:avLst/>
          </a:prstGeom>
          <a:noFill/>
          <a:ln w="0">
            <a:noFill/>
          </a:ln>
        </p:spPr>
        <p:txBody>
          <a:bodyPr anchor="ctr">
            <a:noAutofit/>
          </a:bodyPr>
          <a:lstStyle/>
          <a:p>
            <a:pPr algn="ctr">
              <a:lnSpc>
                <a:spcPct val="100000"/>
              </a:lnSpc>
            </a:pPr>
            <a:r>
              <a:rPr lang="en-US" sz="4400" b="0" strike="noStrike" spc="-1">
                <a:solidFill>
                  <a:srgbClr val="000000"/>
                </a:solidFill>
                <a:latin typeface="Calibri"/>
              </a:rPr>
              <a:t>Click to edit Master title style</a:t>
            </a:r>
          </a:p>
        </p:txBody>
      </p:sp>
      <p:sp>
        <p:nvSpPr>
          <p:cNvPr id="6" name="PlaceHolder 2"/>
          <p:cNvSpPr>
            <a:spLocks noGrp="1"/>
          </p:cNvSpPr>
          <p:nvPr>
            <p:ph type="dt"/>
          </p:nvPr>
        </p:nvSpPr>
        <p:spPr>
          <a:xfrm>
            <a:off x="457200" y="6356520"/>
            <a:ext cx="2133360" cy="364680"/>
          </a:xfrm>
          <a:prstGeom prst="rect">
            <a:avLst/>
          </a:prstGeom>
          <a:noFill/>
          <a:ln w="0">
            <a:noFill/>
          </a:ln>
        </p:spPr>
        <p:txBody>
          <a:bodyPr anchor="ctr">
            <a:noAutofit/>
          </a:bodyPr>
          <a:lstStyle/>
          <a:p>
            <a:pPr>
              <a:lnSpc>
                <a:spcPct val="100000"/>
              </a:lnSpc>
            </a:pPr>
            <a:fld id="{26CE52A1-5DDA-431A-BEB9-D6EC14037B7F}" type="datetime">
              <a:rPr lang="en-US" sz="1200" b="0" strike="noStrike" spc="-1">
                <a:solidFill>
                  <a:srgbClr val="8B8B8B"/>
                </a:solidFill>
                <a:latin typeface="Calibri"/>
              </a:rPr>
              <a:t>9/6/24</a:t>
            </a:fld>
            <a:endParaRPr lang="en-US" sz="1200" b="0" strike="noStrike" spc="-1">
              <a:latin typeface="Times New Roman"/>
            </a:endParaRPr>
          </a:p>
        </p:txBody>
      </p:sp>
      <p:sp>
        <p:nvSpPr>
          <p:cNvPr id="2" name="PlaceHolder 3"/>
          <p:cNvSpPr>
            <a:spLocks noGrp="1"/>
          </p:cNvSpPr>
          <p:nvPr>
            <p:ph type="ftr"/>
          </p:nvPr>
        </p:nvSpPr>
        <p:spPr>
          <a:xfrm>
            <a:off x="3124080" y="6356520"/>
            <a:ext cx="2895120" cy="364680"/>
          </a:xfrm>
          <a:prstGeom prst="rect">
            <a:avLst/>
          </a:prstGeom>
          <a:noFill/>
          <a:ln w="0">
            <a:noFill/>
          </a:ln>
        </p:spPr>
        <p:txBody>
          <a:bodyPr anchor="ctr">
            <a:noAutofit/>
          </a:bodyPr>
          <a:lstStyle/>
          <a:p>
            <a:endParaRPr lang="en-US" sz="2400" b="0" strike="noStrike" spc="-1">
              <a:latin typeface="Times New Roman"/>
            </a:endParaRPr>
          </a:p>
        </p:txBody>
      </p:sp>
      <p:sp>
        <p:nvSpPr>
          <p:cNvPr id="3" name="PlaceHolder 4"/>
          <p:cNvSpPr>
            <a:spLocks noGrp="1"/>
          </p:cNvSpPr>
          <p:nvPr>
            <p:ph type="sldNum"/>
          </p:nvPr>
        </p:nvSpPr>
        <p:spPr>
          <a:xfrm>
            <a:off x="6553080" y="6356520"/>
            <a:ext cx="2133360" cy="364680"/>
          </a:xfrm>
          <a:prstGeom prst="rect">
            <a:avLst/>
          </a:prstGeom>
          <a:noFill/>
          <a:ln w="0">
            <a:noFill/>
          </a:ln>
        </p:spPr>
        <p:txBody>
          <a:bodyPr anchor="ctr">
            <a:noAutofit/>
          </a:bodyPr>
          <a:lstStyle/>
          <a:p>
            <a:pPr algn="r">
              <a:lnSpc>
                <a:spcPct val="100000"/>
              </a:lnSpc>
            </a:pPr>
            <a:fld id="{1AF479E4-2603-4E7E-A7B9-12FD162EE7DD}" type="slidenum">
              <a:rPr lang="en-US" sz="1200" b="0" strike="noStrike" spc="-1">
                <a:solidFill>
                  <a:srgbClr val="8B8B8B"/>
                </a:solidFill>
                <a:latin typeface="Calibri"/>
              </a:rPr>
              <a:t>‹#›</a:t>
            </a:fld>
            <a:endParaRPr lang="en-US" sz="1200" b="0" strike="noStrike" spc="-1">
              <a:latin typeface="Times New Roman"/>
            </a:endParaRPr>
          </a:p>
        </p:txBody>
      </p:sp>
      <p:sp>
        <p:nvSpPr>
          <p:cNvPr id="4" name="PlaceHolder 5"/>
          <p:cNvSpPr>
            <a:spLocks noGrp="1"/>
          </p:cNvSpPr>
          <p:nvPr>
            <p:ph type="body"/>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74680"/>
            <a:ext cx="8229240" cy="1142640"/>
          </a:xfrm>
          <a:prstGeom prst="rect">
            <a:avLst/>
          </a:prstGeom>
          <a:noFill/>
          <a:ln w="0">
            <a:noFill/>
          </a:ln>
        </p:spPr>
        <p:txBody>
          <a:bodyPr anchor="ctr">
            <a:noAutofit/>
          </a:bodyPr>
          <a:lstStyle/>
          <a:p>
            <a:pPr algn="ctr">
              <a:lnSpc>
                <a:spcPct val="100000"/>
              </a:lnSpc>
            </a:pPr>
            <a:r>
              <a:rPr lang="en-US" sz="4400" b="0" strike="noStrike" spc="-1">
                <a:solidFill>
                  <a:srgbClr val="000000"/>
                </a:solidFill>
                <a:latin typeface="Calibri"/>
              </a:rPr>
              <a:t>Click to edit Master title style</a:t>
            </a:r>
          </a:p>
        </p:txBody>
      </p:sp>
      <p:sp>
        <p:nvSpPr>
          <p:cNvPr id="42" name="PlaceHolder 2"/>
          <p:cNvSpPr>
            <a:spLocks noGrp="1"/>
          </p:cNvSpPr>
          <p:nvPr>
            <p:ph type="dt"/>
          </p:nvPr>
        </p:nvSpPr>
        <p:spPr>
          <a:xfrm>
            <a:off x="457200" y="6356520"/>
            <a:ext cx="2133360" cy="364680"/>
          </a:xfrm>
          <a:prstGeom prst="rect">
            <a:avLst/>
          </a:prstGeom>
          <a:noFill/>
          <a:ln w="0">
            <a:noFill/>
          </a:ln>
        </p:spPr>
        <p:txBody>
          <a:bodyPr anchor="ctr">
            <a:noAutofit/>
          </a:bodyPr>
          <a:lstStyle/>
          <a:p>
            <a:pPr>
              <a:lnSpc>
                <a:spcPct val="100000"/>
              </a:lnSpc>
            </a:pPr>
            <a:fld id="{DE123B55-299D-4187-A00D-EF0698633A6E}" type="datetime">
              <a:rPr lang="en-US" sz="1200" b="0" strike="noStrike" spc="-1">
                <a:solidFill>
                  <a:srgbClr val="8B8B8B"/>
                </a:solidFill>
                <a:latin typeface="Calibri"/>
              </a:rPr>
              <a:t>9/6/24</a:t>
            </a:fld>
            <a:endParaRPr lang="en-US" sz="1200" b="0" strike="noStrike" spc="-1">
              <a:latin typeface="Times New Roman"/>
            </a:endParaRPr>
          </a:p>
        </p:txBody>
      </p:sp>
      <p:sp>
        <p:nvSpPr>
          <p:cNvPr id="43" name="PlaceHolder 3"/>
          <p:cNvSpPr>
            <a:spLocks noGrp="1"/>
          </p:cNvSpPr>
          <p:nvPr>
            <p:ph type="ftr"/>
          </p:nvPr>
        </p:nvSpPr>
        <p:spPr>
          <a:xfrm>
            <a:off x="3124080" y="6356520"/>
            <a:ext cx="2895120" cy="364680"/>
          </a:xfrm>
          <a:prstGeom prst="rect">
            <a:avLst/>
          </a:prstGeom>
          <a:noFill/>
          <a:ln w="0">
            <a:noFill/>
          </a:ln>
        </p:spPr>
        <p:txBody>
          <a:bodyPr anchor="ctr">
            <a:noAutofit/>
          </a:bodyPr>
          <a:lstStyle/>
          <a:p>
            <a:endParaRPr lang="en-US" sz="2400" b="0" strike="noStrike" spc="-1">
              <a:latin typeface="Times New Roman"/>
            </a:endParaRPr>
          </a:p>
        </p:txBody>
      </p:sp>
      <p:sp>
        <p:nvSpPr>
          <p:cNvPr id="44" name="PlaceHolder 4"/>
          <p:cNvSpPr>
            <a:spLocks noGrp="1"/>
          </p:cNvSpPr>
          <p:nvPr>
            <p:ph type="sldNum"/>
          </p:nvPr>
        </p:nvSpPr>
        <p:spPr>
          <a:xfrm>
            <a:off x="6553080" y="6356520"/>
            <a:ext cx="2133360" cy="364680"/>
          </a:xfrm>
          <a:prstGeom prst="rect">
            <a:avLst/>
          </a:prstGeom>
          <a:noFill/>
          <a:ln w="0">
            <a:noFill/>
          </a:ln>
        </p:spPr>
        <p:txBody>
          <a:bodyPr anchor="ctr">
            <a:noAutofit/>
          </a:bodyPr>
          <a:lstStyle/>
          <a:p>
            <a:pPr algn="r">
              <a:lnSpc>
                <a:spcPct val="100000"/>
              </a:lnSpc>
            </a:pPr>
            <a:fld id="{7CCC26F9-E85C-4721-BF22-674AE458889A}" type="slidenum">
              <a:rPr lang="en-US" sz="1200" b="0" strike="noStrike" spc="-1">
                <a:solidFill>
                  <a:srgbClr val="8B8B8B"/>
                </a:solidFill>
                <a:latin typeface="Calibri"/>
              </a:rPr>
              <a:t>‹#›</a:t>
            </a:fld>
            <a:endParaRPr lang="en-US" sz="1200" b="0" strike="noStrike" spc="-1">
              <a:latin typeface="Times New Roman"/>
            </a:endParaRPr>
          </a:p>
        </p:txBody>
      </p:sp>
      <p:sp>
        <p:nvSpPr>
          <p:cNvPr id="45" name="PlaceHolder 5"/>
          <p:cNvSpPr>
            <a:spLocks noGrp="1"/>
          </p:cNvSpPr>
          <p:nvPr>
            <p:ph type="body"/>
          </p:nvPr>
        </p:nvSpPr>
        <p:spPr>
          <a:xfrm>
            <a:off x="457200" y="1604520"/>
            <a:ext cx="82292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4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20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mitmath/julia-mit"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bit.ly/2QUrgB4" TargetMode="Externa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image" Target="../media/image12.png"/><Relationship Id="rId1" Type="http://schemas.openxmlformats.org/officeDocument/2006/relationships/slideLayout" Target="../slideLayouts/slideLayout17.xml"/><Relationship Id="rId6" Type="http://schemas.openxmlformats.org/officeDocument/2006/relationships/image" Target="../media/image16.gif"/><Relationship Id="rId5" Type="http://schemas.openxmlformats.org/officeDocument/2006/relationships/image" Target="../media/image15.tif"/><Relationship Id="rId4" Type="http://schemas.openxmlformats.org/officeDocument/2006/relationships/image" Target="../media/image14.t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umpy/numpy/blob/f4be1039d6fe3e4fdc157a22e8c071ac10651997/numpy/lib/twodim_base.py#L490-L577" TargetMode="External"/><Relationship Id="rId2" Type="http://schemas.openxmlformats.org/officeDocument/2006/relationships/image" Target="../media/image7.png"/><Relationship Id="rId1" Type="http://schemas.openxmlformats.org/officeDocument/2006/relationships/slideLayout" Target="../slideLayouts/slideLayout17.xml"/><Relationship Id="rId5" Type="http://schemas.openxmlformats.org/officeDocument/2006/relationships/hyperlink" Target="https://github.com/numpy/numpy/blob/3b22d87050ab63db0dcd2d763644d924a69c5254/numpy/core/src/umath/loops.c.src#L1467-L1505" TargetMode="External"/><Relationship Id="rId4" Type="http://schemas.openxmlformats.org/officeDocument/2006/relationships/hyperlink" Target="https://github.com/numpy/numpy/blob/3b22d87050ab63db0dcd2d763644d924a69c5254/numpy/core/src/umath/ufunc_object.c#L2936-L3264"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8.tif"/><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PlaceHolder 1"/>
          <p:cNvSpPr>
            <a:spLocks noGrp="1"/>
          </p:cNvSpPr>
          <p:nvPr>
            <p:ph type="title"/>
          </p:nvPr>
        </p:nvSpPr>
        <p:spPr>
          <a:xfrm>
            <a:off x="758160" y="482400"/>
            <a:ext cx="7772040" cy="1469520"/>
          </a:xfrm>
          <a:prstGeom prst="rect">
            <a:avLst/>
          </a:prstGeom>
          <a:noFill/>
          <a:ln w="0">
            <a:noFill/>
          </a:ln>
        </p:spPr>
        <p:txBody>
          <a:bodyPr anchor="ctr">
            <a:normAutofit/>
          </a:bodyPr>
          <a:lstStyle/>
          <a:p>
            <a:pPr algn="ctr">
              <a:lnSpc>
                <a:spcPct val="100000"/>
              </a:lnSpc>
            </a:pPr>
            <a:r>
              <a:rPr lang="en-US" sz="4400" b="0" strike="noStrike" spc="-1" dirty="0">
                <a:solidFill>
                  <a:srgbClr val="0000FF"/>
                </a:solidFill>
                <a:latin typeface="Calibri"/>
              </a:rPr>
              <a:t>Introduction to Julia:</a:t>
            </a:r>
            <a:br>
              <a:rPr dirty="0"/>
            </a:br>
            <a:r>
              <a:rPr lang="en-US" sz="4400" b="0" strike="noStrike" spc="-1" dirty="0">
                <a:solidFill>
                  <a:srgbClr val="FF0000"/>
                </a:solidFill>
                <a:latin typeface="Calibri"/>
              </a:rPr>
              <a:t>Why are we doing this to you?</a:t>
            </a:r>
            <a:endParaRPr lang="en-US" sz="2800" b="0" strike="noStrike" spc="-1" dirty="0">
              <a:solidFill>
                <a:srgbClr val="000000"/>
              </a:solidFill>
              <a:latin typeface="Calibri"/>
            </a:endParaRPr>
          </a:p>
        </p:txBody>
      </p:sp>
      <p:sp>
        <p:nvSpPr>
          <p:cNvPr id="83" name="PlaceHolder 2"/>
          <p:cNvSpPr>
            <a:spLocks noGrp="1"/>
          </p:cNvSpPr>
          <p:nvPr>
            <p:ph type="subTitle"/>
          </p:nvPr>
        </p:nvSpPr>
        <p:spPr>
          <a:xfrm>
            <a:off x="348480" y="2603880"/>
            <a:ext cx="8591040" cy="2389680"/>
          </a:xfrm>
          <a:prstGeom prst="rect">
            <a:avLst/>
          </a:prstGeom>
          <a:noFill/>
          <a:ln w="0">
            <a:noFill/>
          </a:ln>
        </p:spPr>
        <p:txBody>
          <a:bodyPr anchor="t">
            <a:normAutofit/>
          </a:bodyPr>
          <a:lstStyle/>
          <a:p>
            <a:pPr algn="ctr">
              <a:lnSpc>
                <a:spcPct val="100000"/>
              </a:lnSpc>
              <a:spcBef>
                <a:spcPts val="641"/>
              </a:spcBef>
              <a:tabLst>
                <a:tab pos="0" algn="l"/>
              </a:tabLst>
            </a:pPr>
            <a:r>
              <a:rPr lang="en-US" sz="3200" b="0" strike="noStrike" spc="-1" dirty="0">
                <a:solidFill>
                  <a:srgbClr val="0000FF"/>
                </a:solidFill>
                <a:latin typeface="Calibri"/>
              </a:rPr>
              <a:t>Steven G. Johnson, MIT Applied Math</a:t>
            </a:r>
            <a:endParaRPr lang="en-US" sz="3200" b="0" strike="noStrike" spc="-1" dirty="0">
              <a:latin typeface="Arial"/>
            </a:endParaRPr>
          </a:p>
          <a:p>
            <a:pPr algn="ctr">
              <a:lnSpc>
                <a:spcPct val="100000"/>
              </a:lnSpc>
              <a:spcBef>
                <a:spcPts val="641"/>
              </a:spcBef>
              <a:tabLst>
                <a:tab pos="0" algn="l"/>
              </a:tabLst>
            </a:pPr>
            <a:endParaRPr lang="en-US" sz="3200" b="0" strike="noStrike" spc="-1" dirty="0">
              <a:latin typeface="Arial"/>
            </a:endParaRPr>
          </a:p>
          <a:p>
            <a:pPr algn="ctr">
              <a:lnSpc>
                <a:spcPct val="100000"/>
              </a:lnSpc>
              <a:spcBef>
                <a:spcPts val="641"/>
              </a:spcBef>
              <a:tabLst>
                <a:tab pos="0" algn="l"/>
              </a:tabLst>
            </a:pPr>
            <a:r>
              <a:rPr lang="en-US" sz="3200" b="0" strike="noStrike" spc="-1" dirty="0">
                <a:solidFill>
                  <a:srgbClr val="8B8B8B"/>
                </a:solidFill>
                <a:latin typeface="Calibri"/>
              </a:rPr>
              <a:t>MIT classes </a:t>
            </a:r>
            <a:r>
              <a:rPr lang="en-US" sz="3200" b="0" strike="noStrike" spc="-1" dirty="0">
                <a:solidFill>
                  <a:srgbClr val="000000"/>
                </a:solidFill>
                <a:latin typeface="Calibri"/>
              </a:rPr>
              <a:t>18.[C]06*, 18.3*, …</a:t>
            </a:r>
            <a:endParaRPr lang="en-US" sz="3200" b="0" strike="noStrike" spc="-1" dirty="0">
              <a:latin typeface="Arial"/>
            </a:endParaRPr>
          </a:p>
        </p:txBody>
      </p:sp>
      <p:sp>
        <p:nvSpPr>
          <p:cNvPr id="84" name="Rectangle 3"/>
          <p:cNvSpPr/>
          <p:nvPr/>
        </p:nvSpPr>
        <p:spPr>
          <a:xfrm>
            <a:off x="1177560" y="5845680"/>
            <a:ext cx="7191360" cy="6490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3600" b="0" u="sng" strike="noStrike" spc="-1">
                <a:solidFill>
                  <a:srgbClr val="0000FF"/>
                </a:solidFill>
                <a:uFillTx/>
                <a:latin typeface="Calibri"/>
                <a:hlinkClick r:id="rId2"/>
              </a:rPr>
              <a:t>https://github.com/mitmath/julia-mit</a:t>
            </a:r>
            <a:endParaRPr lang="en-US" sz="3600" b="0" strike="noStrike" spc="-1">
              <a:latin typeface="Arial"/>
            </a:endParaRPr>
          </a:p>
        </p:txBody>
      </p:sp>
      <p:sp>
        <p:nvSpPr>
          <p:cNvPr id="85" name="TextBox 4"/>
          <p:cNvSpPr/>
          <p:nvPr/>
        </p:nvSpPr>
        <p:spPr>
          <a:xfrm>
            <a:off x="567720" y="5558760"/>
            <a:ext cx="303408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i="1" strike="noStrike" spc="-1">
                <a:solidFill>
                  <a:srgbClr val="000000"/>
                </a:solidFill>
                <a:latin typeface="Calibri"/>
              </a:rPr>
              <a:t>these slides, cheatsheets, links:</a:t>
            </a:r>
            <a:endParaRPr lang="en-US" sz="18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0" y="24120"/>
            <a:ext cx="9059400" cy="938160"/>
          </a:xfrm>
          <a:prstGeom prst="rect">
            <a:avLst/>
          </a:prstGeom>
          <a:noFill/>
          <a:ln w="0">
            <a:noFill/>
          </a:ln>
        </p:spPr>
        <p:txBody>
          <a:bodyPr anchor="ctr">
            <a:normAutofit fontScale="79000"/>
          </a:bodyPr>
          <a:lstStyle/>
          <a:p>
            <a:pPr algn="ctr">
              <a:lnSpc>
                <a:spcPct val="100000"/>
              </a:lnSpc>
            </a:pPr>
            <a:r>
              <a:rPr lang="en-US" sz="4400" b="0" strike="noStrike" spc="-1">
                <a:solidFill>
                  <a:srgbClr val="000000"/>
                </a:solidFill>
                <a:latin typeface="Calibri"/>
              </a:rPr>
              <a:t>Why is Julia fast? A topic for another day.</a:t>
            </a:r>
          </a:p>
        </p:txBody>
      </p:sp>
      <p:sp>
        <p:nvSpPr>
          <p:cNvPr id="122" name="Rectangle 2"/>
          <p:cNvSpPr/>
          <p:nvPr/>
        </p:nvSpPr>
        <p:spPr>
          <a:xfrm>
            <a:off x="263520" y="1118880"/>
            <a:ext cx="3754800" cy="11937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2400" b="0" strike="noStrike" spc="-1">
                <a:solidFill>
                  <a:srgbClr val="000000"/>
                </a:solidFill>
                <a:latin typeface="Calibri"/>
              </a:rPr>
              <a:t>See my 6.172 “guest lecture”</a:t>
            </a:r>
            <a:endParaRPr lang="en-US" sz="2400" b="0" strike="noStrike" spc="-1">
              <a:latin typeface="Arial"/>
            </a:endParaRPr>
          </a:p>
          <a:p>
            <a:pPr>
              <a:lnSpc>
                <a:spcPct val="100000"/>
              </a:lnSpc>
            </a:pPr>
            <a:r>
              <a:rPr lang="en-US" sz="2400" b="0" strike="noStrike" spc="-1">
                <a:solidFill>
                  <a:srgbClr val="000000"/>
                </a:solidFill>
                <a:latin typeface="Calibri"/>
              </a:rPr>
              <a:t>from 2018:</a:t>
            </a:r>
            <a:endParaRPr lang="en-US" sz="2400" b="0" strike="noStrike" spc="-1">
              <a:latin typeface="Arial"/>
            </a:endParaRPr>
          </a:p>
          <a:p>
            <a:pPr>
              <a:lnSpc>
                <a:spcPct val="100000"/>
              </a:lnSpc>
            </a:pPr>
            <a:r>
              <a:rPr lang="en-US" sz="2400" b="0" strike="noStrike" spc="-1">
                <a:solidFill>
                  <a:srgbClr val="000000"/>
                </a:solidFill>
                <a:latin typeface="Calibri"/>
              </a:rPr>
              <a:t>	</a:t>
            </a:r>
            <a:r>
              <a:rPr lang="en-US" sz="2400" b="0" u="sng" strike="noStrike" spc="-1">
                <a:solidFill>
                  <a:srgbClr val="0000FF"/>
                </a:solidFill>
                <a:uFillTx/>
                <a:latin typeface="Calibri"/>
                <a:hlinkClick r:id="rId2"/>
              </a:rPr>
              <a:t>https://bit.ly/2QUrgB4</a:t>
            </a:r>
            <a:endParaRPr lang="en-US" sz="2400" b="0" strike="noStrike" spc="-1">
              <a:latin typeface="Arial"/>
            </a:endParaRPr>
          </a:p>
        </p:txBody>
      </p:sp>
      <p:pic>
        <p:nvPicPr>
          <p:cNvPr id="123" name="Picture 5"/>
          <p:cNvPicPr/>
          <p:nvPr/>
        </p:nvPicPr>
        <p:blipFill>
          <a:blip r:embed="rId3"/>
          <a:stretch/>
        </p:blipFill>
        <p:spPr>
          <a:xfrm>
            <a:off x="285480" y="4159800"/>
            <a:ext cx="5955120" cy="2511360"/>
          </a:xfrm>
          <a:prstGeom prst="rect">
            <a:avLst/>
          </a:prstGeom>
          <a:ln w="0">
            <a:noFill/>
          </a:ln>
        </p:spPr>
      </p:pic>
      <p:pic>
        <p:nvPicPr>
          <p:cNvPr id="124" name="Picture 3"/>
          <p:cNvPicPr/>
          <p:nvPr/>
        </p:nvPicPr>
        <p:blipFill>
          <a:blip r:embed="rId4"/>
          <a:stretch/>
        </p:blipFill>
        <p:spPr>
          <a:xfrm>
            <a:off x="4109400" y="1090440"/>
            <a:ext cx="4722480" cy="4033080"/>
          </a:xfrm>
          <a:prstGeom prst="rect">
            <a:avLst/>
          </a:prstGeom>
          <a:ln w="0">
            <a:noFill/>
          </a:ln>
        </p:spPr>
      </p:pic>
      <p:sp>
        <p:nvSpPr>
          <p:cNvPr id="125" name="TextBox 6"/>
          <p:cNvSpPr/>
          <p:nvPr/>
        </p:nvSpPr>
        <p:spPr>
          <a:xfrm>
            <a:off x="339120" y="3681720"/>
            <a:ext cx="251748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2400" b="0" i="1" strike="noStrike" spc="-1">
                <a:solidFill>
                  <a:srgbClr val="000000"/>
                </a:solidFill>
                <a:latin typeface="Calibri"/>
              </a:rPr>
              <a:t>The original paper:</a:t>
            </a:r>
            <a:endParaRPr lang="en-US" sz="24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74680"/>
            <a:ext cx="8229240" cy="1142640"/>
          </a:xfrm>
          <a:prstGeom prst="rect">
            <a:avLst/>
          </a:prstGeom>
          <a:noFill/>
          <a:ln w="0">
            <a:noFill/>
          </a:ln>
        </p:spPr>
        <p:txBody>
          <a:bodyPr anchor="ctr">
            <a:noAutofit/>
          </a:bodyPr>
          <a:lstStyle/>
          <a:p>
            <a:pPr algn="ctr">
              <a:lnSpc>
                <a:spcPct val="100000"/>
              </a:lnSpc>
            </a:pPr>
            <a:r>
              <a:rPr lang="en-US" sz="4400" b="0" strike="noStrike" spc="-1">
                <a:solidFill>
                  <a:srgbClr val="000000"/>
                </a:solidFill>
                <a:latin typeface="Calibri"/>
              </a:rPr>
              <a:t>But I don’t “</a:t>
            </a:r>
            <a:r>
              <a:rPr lang="en-US" sz="4400" b="0" strike="noStrike" spc="-1">
                <a:solidFill>
                  <a:srgbClr val="FF0000"/>
                </a:solidFill>
                <a:latin typeface="Calibri"/>
              </a:rPr>
              <a:t>need</a:t>
            </a:r>
            <a:r>
              <a:rPr lang="en-US" sz="4400" b="0" strike="noStrike" spc="-1">
                <a:solidFill>
                  <a:srgbClr val="000000"/>
                </a:solidFill>
                <a:latin typeface="Calibri"/>
              </a:rPr>
              <a:t>” performance!</a:t>
            </a:r>
          </a:p>
        </p:txBody>
      </p:sp>
      <p:sp>
        <p:nvSpPr>
          <p:cNvPr id="127" name="TextBox 2"/>
          <p:cNvSpPr/>
          <p:nvPr/>
        </p:nvSpPr>
        <p:spPr>
          <a:xfrm>
            <a:off x="334800" y="1713600"/>
            <a:ext cx="8808840" cy="4356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800" b="0" strike="noStrike" spc="-1">
                <a:solidFill>
                  <a:srgbClr val="000000"/>
                </a:solidFill>
                <a:latin typeface="Calibri"/>
              </a:rPr>
              <a:t>For lots of problems, especially “toy” problems in courses, Matlab/Python performance is </a:t>
            </a:r>
            <a:r>
              <a:rPr lang="en-US" sz="2800" b="0" strike="noStrike" spc="-1">
                <a:solidFill>
                  <a:srgbClr val="0000FF"/>
                </a:solidFill>
                <a:latin typeface="Calibri"/>
              </a:rPr>
              <a:t>good enough.</a:t>
            </a:r>
            <a:endParaRPr lang="en-US" sz="2800" b="0" strike="noStrike" spc="-1">
              <a:latin typeface="Arial"/>
            </a:endParaRPr>
          </a:p>
          <a:p>
            <a:pPr>
              <a:lnSpc>
                <a:spcPct val="100000"/>
              </a:lnSpc>
            </a:pPr>
            <a:endParaRPr lang="en-US" sz="2800" b="0" strike="noStrike" spc="-1">
              <a:latin typeface="Arial"/>
            </a:endParaRPr>
          </a:p>
          <a:p>
            <a:pPr>
              <a:lnSpc>
                <a:spcPct val="100000"/>
              </a:lnSpc>
            </a:pPr>
            <a:r>
              <a:rPr lang="en-US" sz="2800" b="0" strike="noStrike" spc="-1">
                <a:solidFill>
                  <a:srgbClr val="000000"/>
                </a:solidFill>
                <a:latin typeface="Calibri"/>
              </a:rPr>
              <a:t>But if use those languages for all of your “easy” problems, then </a:t>
            </a:r>
            <a:r>
              <a:rPr lang="en-US" sz="2800" b="0" strike="noStrike" spc="-1">
                <a:solidFill>
                  <a:srgbClr val="0000FF"/>
                </a:solidFill>
                <a:latin typeface="Calibri"/>
              </a:rPr>
              <a:t>you won’t be prepared to switch when you hit a hard problem</a:t>
            </a:r>
            <a:r>
              <a:rPr lang="en-US" sz="2800" b="0" strike="noStrike" spc="-1">
                <a:solidFill>
                  <a:srgbClr val="000000"/>
                </a:solidFill>
                <a:latin typeface="Calibri"/>
              </a:rPr>
              <a:t>.  </a:t>
            </a:r>
            <a:r>
              <a:rPr lang="en-US" sz="2800" b="0" strike="noStrike" spc="-1">
                <a:solidFill>
                  <a:srgbClr val="FF0000"/>
                </a:solidFill>
                <a:latin typeface="Calibri"/>
              </a:rPr>
              <a:t>When you </a:t>
            </a:r>
            <a:r>
              <a:rPr lang="en-US" sz="2800" b="1" strike="noStrike" spc="-1">
                <a:solidFill>
                  <a:srgbClr val="FF0000"/>
                </a:solidFill>
                <a:latin typeface="Calibri"/>
              </a:rPr>
              <a:t>need</a:t>
            </a:r>
            <a:r>
              <a:rPr lang="en-US" sz="2800" b="0" strike="noStrike" spc="-1">
                <a:solidFill>
                  <a:srgbClr val="FF0000"/>
                </a:solidFill>
                <a:latin typeface="Calibri"/>
              </a:rPr>
              <a:t> performance, it is too late.</a:t>
            </a:r>
            <a:endParaRPr lang="en-US" sz="2800" b="0" strike="noStrike" spc="-1">
              <a:latin typeface="Arial"/>
            </a:endParaRPr>
          </a:p>
          <a:p>
            <a:pPr>
              <a:lnSpc>
                <a:spcPct val="100000"/>
              </a:lnSpc>
            </a:pPr>
            <a:endParaRPr lang="en-US" sz="2800" b="0" strike="noStrike" spc="-1">
              <a:latin typeface="Arial"/>
            </a:endParaRPr>
          </a:p>
          <a:p>
            <a:pPr>
              <a:lnSpc>
                <a:spcPct val="100000"/>
              </a:lnSpc>
            </a:pPr>
            <a:r>
              <a:rPr lang="en-US" sz="2800" b="0" strike="noStrike" spc="-1">
                <a:solidFill>
                  <a:srgbClr val="000000"/>
                </a:solidFill>
                <a:latin typeface="Calibri"/>
              </a:rPr>
              <a:t>You </a:t>
            </a:r>
            <a:r>
              <a:rPr lang="en-US" sz="2800" b="0" strike="noStrike" spc="-1">
                <a:solidFill>
                  <a:srgbClr val="FF0000"/>
                </a:solidFill>
                <a:latin typeface="Calibri"/>
              </a:rPr>
              <a:t>don’t</a:t>
            </a:r>
            <a:r>
              <a:rPr lang="en-US" sz="2800" b="0" strike="noStrike" spc="-1">
                <a:solidFill>
                  <a:srgbClr val="000000"/>
                </a:solidFill>
                <a:latin typeface="Calibri"/>
              </a:rPr>
              <a:t> want to learn a </a:t>
            </a:r>
            <a:r>
              <a:rPr lang="en-US" sz="2800" b="0" strike="noStrike" spc="-1">
                <a:solidFill>
                  <a:srgbClr val="FF0000"/>
                </a:solidFill>
                <a:latin typeface="Calibri"/>
              </a:rPr>
              <a:t>new language </a:t>
            </a:r>
            <a:r>
              <a:rPr lang="en-US" sz="2800" b="0" strike="noStrike" spc="-1">
                <a:solidFill>
                  <a:srgbClr val="000000"/>
                </a:solidFill>
                <a:latin typeface="Calibri"/>
              </a:rPr>
              <a:t>at the </a:t>
            </a:r>
            <a:r>
              <a:rPr lang="en-US" sz="2800" b="0" strike="noStrike" spc="-1">
                <a:solidFill>
                  <a:srgbClr val="FF0000"/>
                </a:solidFill>
                <a:latin typeface="Calibri"/>
              </a:rPr>
              <a:t>same time</a:t>
            </a:r>
            <a:r>
              <a:rPr lang="en-US" sz="2800" b="0" strike="noStrike" spc="-1">
                <a:solidFill>
                  <a:srgbClr val="000000"/>
                </a:solidFill>
                <a:latin typeface="Calibri"/>
              </a:rPr>
              <a:t> that you are solving </a:t>
            </a:r>
            <a:r>
              <a:rPr lang="en-US" sz="2800" b="0" strike="noStrike" spc="-1">
                <a:solidFill>
                  <a:srgbClr val="FF0000"/>
                </a:solidFill>
                <a:latin typeface="Calibri"/>
              </a:rPr>
              <a:t>your first truly difficult </a:t>
            </a:r>
            <a:r>
              <a:rPr lang="en-US" sz="2800" b="0" strike="noStrike" spc="-1">
                <a:solidFill>
                  <a:srgbClr val="000000"/>
                </a:solidFill>
                <a:latin typeface="Calibri"/>
              </a:rPr>
              <a:t>computational problem.</a:t>
            </a:r>
            <a:endParaRPr lang="en-US" sz="28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865080"/>
            <a:ext cx="8229240" cy="2106720"/>
          </a:xfrm>
          <a:prstGeom prst="rect">
            <a:avLst/>
          </a:prstGeom>
          <a:noFill/>
          <a:ln w="0">
            <a:noFill/>
          </a:ln>
        </p:spPr>
        <p:txBody>
          <a:bodyPr anchor="ctr">
            <a:normAutofit fontScale="20000"/>
          </a:bodyPr>
          <a:lstStyle/>
          <a:p>
            <a:pPr algn="ctr">
              <a:lnSpc>
                <a:spcPct val="100000"/>
              </a:lnSpc>
            </a:pPr>
            <a:r>
              <a:rPr lang="en-US" sz="17020" b="0" strike="noStrike" spc="-1">
                <a:solidFill>
                  <a:srgbClr val="000000"/>
                </a:solidFill>
                <a:latin typeface="Calibri"/>
              </a:rPr>
              <a:t>Just vectorize your code?</a:t>
            </a:r>
            <a:br/>
            <a:r>
              <a:rPr lang="en-US" sz="11620" b="0" strike="noStrike" spc="-1">
                <a:solidFill>
                  <a:srgbClr val="000000"/>
                </a:solidFill>
                <a:latin typeface="Calibri"/>
              </a:rPr>
              <a:t>= rely on mature </a:t>
            </a:r>
            <a:r>
              <a:rPr lang="en-US" sz="11620" b="0" strike="noStrike" spc="-1">
                <a:solidFill>
                  <a:srgbClr val="FF0000"/>
                </a:solidFill>
                <a:latin typeface="Calibri"/>
              </a:rPr>
              <a:t>external libraries,</a:t>
            </a:r>
            <a:br/>
            <a:r>
              <a:rPr lang="en-US" sz="11620" b="0" strike="noStrike" spc="-1">
                <a:solidFill>
                  <a:srgbClr val="000000"/>
                </a:solidFill>
                <a:latin typeface="Calibri"/>
              </a:rPr>
              <a:t>operating on </a:t>
            </a:r>
            <a:r>
              <a:rPr lang="en-US" sz="11620" b="0" strike="noStrike" spc="-1">
                <a:solidFill>
                  <a:srgbClr val="FF0000"/>
                </a:solidFill>
                <a:latin typeface="Calibri"/>
              </a:rPr>
              <a:t>large blocks of data,</a:t>
            </a:r>
            <a:br/>
            <a:r>
              <a:rPr lang="en-US" sz="11620" b="0" strike="noStrike" spc="-1">
                <a:solidFill>
                  <a:srgbClr val="000000"/>
                </a:solidFill>
                <a:latin typeface="Calibri"/>
              </a:rPr>
              <a:t>for performance-critical code</a:t>
            </a:r>
            <a:br/>
            <a:endParaRPr lang="en-US" sz="11620" b="0" strike="noStrike" spc="-1">
              <a:solidFill>
                <a:srgbClr val="000000"/>
              </a:solidFill>
              <a:latin typeface="Calibri"/>
            </a:endParaRPr>
          </a:p>
        </p:txBody>
      </p:sp>
      <p:sp>
        <p:nvSpPr>
          <p:cNvPr id="129" name="TextBox 2"/>
          <p:cNvSpPr/>
          <p:nvPr/>
        </p:nvSpPr>
        <p:spPr>
          <a:xfrm>
            <a:off x="1193400" y="3074760"/>
            <a:ext cx="6005880" cy="2772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3200" b="0" strike="noStrike" spc="-1">
                <a:solidFill>
                  <a:srgbClr val="FF0000"/>
                </a:solidFill>
                <a:latin typeface="Calibri"/>
              </a:rPr>
              <a:t>Good advice!  </a:t>
            </a:r>
            <a:r>
              <a:rPr lang="en-US" sz="3200" b="0" strike="noStrike" spc="-1">
                <a:solidFill>
                  <a:srgbClr val="000000"/>
                </a:solidFill>
                <a:latin typeface="Calibri"/>
              </a:rPr>
              <a:t>But…</a:t>
            </a:r>
            <a:endParaRPr lang="en-US" sz="3200" b="0" strike="noStrike" spc="-1">
              <a:latin typeface="Arial"/>
            </a:endParaRPr>
          </a:p>
          <a:p>
            <a:pPr>
              <a:lnSpc>
                <a:spcPct val="100000"/>
              </a:lnSpc>
            </a:pPr>
            <a:endParaRPr lang="en-US" sz="3200" b="0" strike="noStrike" spc="-1">
              <a:latin typeface="Arial"/>
            </a:endParaRPr>
          </a:p>
          <a:p>
            <a:pPr>
              <a:lnSpc>
                <a:spcPct val="100000"/>
              </a:lnSpc>
            </a:pPr>
            <a:r>
              <a:rPr lang="en-US" sz="2400" b="0" strike="noStrike" spc="-1">
                <a:solidFill>
                  <a:srgbClr val="000000"/>
                </a:solidFill>
                <a:latin typeface="Calibri"/>
              </a:rPr>
              <a:t>	• </a:t>
            </a:r>
            <a:r>
              <a:rPr lang="en-US" sz="2400" b="0" strike="noStrike" spc="-1">
                <a:solidFill>
                  <a:srgbClr val="0000FF"/>
                </a:solidFill>
                <a:latin typeface="Calibri"/>
              </a:rPr>
              <a:t>Someone</a:t>
            </a:r>
            <a:r>
              <a:rPr lang="en-US" sz="2400" b="0" strike="noStrike" spc="-1">
                <a:solidFill>
                  <a:srgbClr val="000000"/>
                </a:solidFill>
                <a:latin typeface="Calibri"/>
              </a:rPr>
              <a:t> has to write those libraries.</a:t>
            </a: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2400" b="0" strike="noStrike" spc="-1">
                <a:solidFill>
                  <a:srgbClr val="000000"/>
                </a:solidFill>
                <a:latin typeface="Calibri"/>
              </a:rPr>
              <a:t>	• Eventually that person will be </a:t>
            </a:r>
            <a:r>
              <a:rPr lang="en-US" sz="2400" b="0" strike="noStrike" spc="-1">
                <a:solidFill>
                  <a:srgbClr val="0000FF"/>
                </a:solidFill>
                <a:latin typeface="Calibri"/>
              </a:rPr>
              <a:t>you.</a:t>
            </a:r>
            <a:endParaRPr lang="en-US" sz="2400" b="0" strike="noStrike" spc="-1">
              <a:latin typeface="Arial"/>
            </a:endParaRPr>
          </a:p>
          <a:p>
            <a:pPr>
              <a:lnSpc>
                <a:spcPct val="100000"/>
              </a:lnSpc>
            </a:pPr>
            <a:r>
              <a:rPr lang="en-US" sz="2400" b="0" strike="noStrike" spc="-1">
                <a:solidFill>
                  <a:srgbClr val="000000"/>
                </a:solidFill>
                <a:latin typeface="Calibri"/>
              </a:rPr>
              <a:t>			— </a:t>
            </a:r>
            <a:r>
              <a:rPr lang="en-US" sz="2400" b="0" strike="noStrike" spc="-1">
                <a:solidFill>
                  <a:srgbClr val="FF0000"/>
                </a:solidFill>
                <a:latin typeface="Calibri"/>
              </a:rPr>
              <a:t>some problems </a:t>
            </a:r>
            <a:r>
              <a:rPr lang="en-US" sz="2400" b="0" strike="noStrike" spc="-1">
                <a:solidFill>
                  <a:srgbClr val="000000"/>
                </a:solidFill>
                <a:latin typeface="Calibri"/>
              </a:rPr>
              <a:t>are impossible or</a:t>
            </a:r>
            <a:endParaRPr lang="en-US" sz="2400" b="0" strike="noStrike" spc="-1">
              <a:latin typeface="Arial"/>
            </a:endParaRPr>
          </a:p>
          <a:p>
            <a:pPr>
              <a:lnSpc>
                <a:spcPct val="100000"/>
              </a:lnSpc>
            </a:pPr>
            <a:r>
              <a:rPr lang="en-US" sz="2400" b="0" strike="noStrike" spc="-1">
                <a:solidFill>
                  <a:srgbClr val="000000"/>
                </a:solidFill>
                <a:latin typeface="Calibri"/>
              </a:rPr>
              <a:t>				just very awkward to vectorize.</a:t>
            </a:r>
            <a:endParaRPr lang="en-US" sz="24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457200" y="274680"/>
            <a:ext cx="8229240" cy="1142640"/>
          </a:xfrm>
          <a:prstGeom prst="rect">
            <a:avLst/>
          </a:prstGeom>
          <a:noFill/>
          <a:ln w="0">
            <a:noFill/>
          </a:ln>
        </p:spPr>
        <p:txBody>
          <a:bodyPr anchor="ctr">
            <a:normAutofit fontScale="78000"/>
          </a:bodyPr>
          <a:lstStyle/>
          <a:p>
            <a:pPr algn="ctr">
              <a:lnSpc>
                <a:spcPct val="100000"/>
              </a:lnSpc>
            </a:pPr>
            <a:r>
              <a:rPr lang="en-US" sz="4400" b="0" strike="noStrike" spc="-1">
                <a:solidFill>
                  <a:srgbClr val="000000"/>
                </a:solidFill>
                <a:latin typeface="Calibri"/>
              </a:rPr>
              <a:t>But everyone else is using</a:t>
            </a:r>
            <a:br/>
            <a:r>
              <a:rPr lang="en-US" sz="4400" b="0" strike="noStrike" spc="-1">
                <a:solidFill>
                  <a:srgbClr val="000000"/>
                </a:solidFill>
                <a:latin typeface="Calibri"/>
              </a:rPr>
              <a:t>Matlab/Python/R/</a:t>
            </a:r>
            <a:r>
              <a:rPr lang="is-IS" sz="4400" b="0" strike="noStrike" spc="-1">
                <a:solidFill>
                  <a:srgbClr val="000000"/>
                </a:solidFill>
                <a:latin typeface="Calibri"/>
              </a:rPr>
              <a:t>…</a:t>
            </a:r>
            <a:endParaRPr lang="en-US" sz="4400" b="0" strike="noStrike" spc="-1">
              <a:solidFill>
                <a:srgbClr val="000000"/>
              </a:solidFill>
              <a:latin typeface="Calibri"/>
            </a:endParaRPr>
          </a:p>
        </p:txBody>
      </p:sp>
      <p:sp>
        <p:nvSpPr>
          <p:cNvPr id="131" name="TextBox 2"/>
          <p:cNvSpPr/>
          <p:nvPr/>
        </p:nvSpPr>
        <p:spPr>
          <a:xfrm>
            <a:off x="841680" y="2397600"/>
            <a:ext cx="7191000" cy="3502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3200" b="0" strike="noStrike" spc="-1">
                <a:solidFill>
                  <a:srgbClr val="000000"/>
                </a:solidFill>
                <a:latin typeface="Calibri"/>
              </a:rPr>
              <a:t>Julia is still a young, niche language.  That imposes real costs — lack of </a:t>
            </a:r>
            <a:r>
              <a:rPr lang="en-US" sz="3200" b="0" strike="noStrike" spc="-1">
                <a:solidFill>
                  <a:srgbClr val="0000FF"/>
                </a:solidFill>
                <a:latin typeface="Calibri"/>
              </a:rPr>
              <a:t>familiarity</a:t>
            </a:r>
            <a:r>
              <a:rPr lang="en-US" sz="3200" b="0" strike="noStrike" spc="-1">
                <a:solidFill>
                  <a:srgbClr val="000000"/>
                </a:solidFill>
                <a:latin typeface="Calibri"/>
              </a:rPr>
              <a:t>, </a:t>
            </a:r>
            <a:r>
              <a:rPr lang="en-US" sz="3200" b="0" strike="noStrike" spc="-1">
                <a:solidFill>
                  <a:srgbClr val="0000FF"/>
                </a:solidFill>
                <a:latin typeface="Calibri"/>
              </a:rPr>
              <a:t>rough</a:t>
            </a:r>
            <a:r>
              <a:rPr lang="en-US" sz="3200" b="0" strike="noStrike" spc="-1">
                <a:solidFill>
                  <a:srgbClr val="000000"/>
                </a:solidFill>
                <a:latin typeface="Calibri"/>
              </a:rPr>
              <a:t> edges, fewer </a:t>
            </a:r>
            <a:r>
              <a:rPr lang="en-US" sz="3200" b="0" strike="noStrike" spc="-1">
                <a:solidFill>
                  <a:srgbClr val="0000FF"/>
                </a:solidFill>
                <a:latin typeface="Calibri"/>
              </a:rPr>
              <a:t>external packages</a:t>
            </a:r>
            <a:r>
              <a:rPr lang="en-US" sz="3200" b="0" strike="noStrike" spc="-1">
                <a:solidFill>
                  <a:srgbClr val="000000"/>
                </a:solidFill>
                <a:latin typeface="Calibri"/>
              </a:rPr>
              <a:t>.  </a:t>
            </a:r>
            <a:r>
              <a:rPr lang="en-US" sz="3200" b="0" strike="noStrike" spc="-1">
                <a:solidFill>
                  <a:srgbClr val="FF0000"/>
                </a:solidFill>
                <a:latin typeface="Calibri"/>
              </a:rPr>
              <a:t>These are real obstacles.</a:t>
            </a:r>
            <a:endParaRPr lang="en-US" sz="3200" b="0" strike="noStrike" spc="-1">
              <a:latin typeface="Arial"/>
            </a:endParaRPr>
          </a:p>
          <a:p>
            <a:pPr>
              <a:lnSpc>
                <a:spcPct val="100000"/>
              </a:lnSpc>
            </a:pPr>
            <a:endParaRPr lang="en-US" sz="3200" b="0" strike="noStrike" spc="-1">
              <a:latin typeface="Arial"/>
            </a:endParaRPr>
          </a:p>
          <a:p>
            <a:pPr>
              <a:lnSpc>
                <a:spcPct val="100000"/>
              </a:lnSpc>
            </a:pPr>
            <a:r>
              <a:rPr lang="en-US" sz="3200" b="0" strike="noStrike" spc="-1">
                <a:solidFill>
                  <a:srgbClr val="000000"/>
                </a:solidFill>
                <a:latin typeface="Calibri"/>
              </a:rPr>
              <a:t>But it also gives you advantages that Matlab/Python users don’t have.</a:t>
            </a:r>
            <a:endParaRPr lang="en-US" sz="3200" b="0" strike="noStrike" spc="-1">
              <a:latin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993600"/>
            <a:ext cx="8229240" cy="1142640"/>
          </a:xfrm>
          <a:prstGeom prst="rect">
            <a:avLst/>
          </a:prstGeom>
          <a:noFill/>
          <a:ln w="0">
            <a:noFill/>
          </a:ln>
        </p:spPr>
        <p:txBody>
          <a:bodyPr anchor="ctr">
            <a:normAutofit fontScale="78000"/>
          </a:bodyPr>
          <a:lstStyle/>
          <a:p>
            <a:pPr algn="ctr">
              <a:lnSpc>
                <a:spcPct val="100000"/>
              </a:lnSpc>
            </a:pPr>
            <a:r>
              <a:rPr lang="en-US" sz="4400" b="0" strike="noStrike" spc="-1">
                <a:solidFill>
                  <a:srgbClr val="000000"/>
                </a:solidFill>
                <a:latin typeface="Calibri"/>
              </a:rPr>
              <a:t>But I lose access to all the libraries available for other languages?</a:t>
            </a:r>
          </a:p>
        </p:txBody>
      </p:sp>
      <p:sp>
        <p:nvSpPr>
          <p:cNvPr id="133" name="TextBox 2"/>
          <p:cNvSpPr/>
          <p:nvPr/>
        </p:nvSpPr>
        <p:spPr>
          <a:xfrm>
            <a:off x="841680" y="3285000"/>
            <a:ext cx="7191000" cy="1065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3200" b="0" strike="noStrike" spc="-1">
                <a:solidFill>
                  <a:srgbClr val="000000"/>
                </a:solidFill>
                <a:latin typeface="Calibri"/>
              </a:rPr>
              <a:t>Very easy to </a:t>
            </a:r>
            <a:r>
              <a:rPr lang="en-US" sz="3200" b="0" strike="noStrike" spc="-1">
                <a:solidFill>
                  <a:srgbClr val="0000FF"/>
                </a:solidFill>
                <a:latin typeface="Calibri"/>
              </a:rPr>
              <a:t>call C/Fortran </a:t>
            </a:r>
            <a:r>
              <a:rPr lang="en-US" sz="3200" b="0" strike="noStrike" spc="-1">
                <a:solidFill>
                  <a:srgbClr val="000000"/>
                </a:solidFill>
                <a:latin typeface="Calibri"/>
              </a:rPr>
              <a:t>libraries </a:t>
            </a:r>
            <a:r>
              <a:rPr lang="en-US" sz="3200" b="0" strike="noStrike" spc="-1">
                <a:solidFill>
                  <a:srgbClr val="FF0000"/>
                </a:solidFill>
                <a:latin typeface="Calibri"/>
              </a:rPr>
              <a:t>from Julia</a:t>
            </a:r>
            <a:r>
              <a:rPr lang="en-US" sz="3200" b="0" strike="noStrike" spc="-1">
                <a:solidFill>
                  <a:srgbClr val="000000"/>
                </a:solidFill>
                <a:latin typeface="Calibri"/>
              </a:rPr>
              <a:t>, and </a:t>
            </a:r>
            <a:r>
              <a:rPr lang="en-US" sz="3200" b="0" strike="noStrike" spc="-1">
                <a:solidFill>
                  <a:srgbClr val="0000FF"/>
                </a:solidFill>
                <a:latin typeface="Calibri"/>
              </a:rPr>
              <a:t>also to call Python</a:t>
            </a:r>
            <a:r>
              <a:rPr lang="en-US" sz="3200" b="0" strike="noStrike" spc="-1">
                <a:solidFill>
                  <a:srgbClr val="000000"/>
                </a:solidFill>
                <a:latin typeface="Calibri"/>
              </a:rPr>
              <a:t>…</a:t>
            </a:r>
            <a:endParaRPr lang="en-US" sz="32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421200" y="0"/>
            <a:ext cx="8229240" cy="795960"/>
          </a:xfrm>
          <a:prstGeom prst="rect">
            <a:avLst/>
          </a:prstGeom>
          <a:noFill/>
          <a:ln w="0">
            <a:noFill/>
          </a:ln>
        </p:spPr>
        <p:txBody>
          <a:bodyPr anchor="ctr">
            <a:noAutofit/>
          </a:bodyPr>
          <a:lstStyle/>
          <a:p>
            <a:pPr algn="ctr">
              <a:lnSpc>
                <a:spcPct val="100000"/>
              </a:lnSpc>
            </a:pPr>
            <a:r>
              <a:rPr lang="en-US" sz="4400" b="0" strike="noStrike" spc="-1">
                <a:solidFill>
                  <a:srgbClr val="000000"/>
                </a:solidFill>
                <a:latin typeface="Calibri"/>
              </a:rPr>
              <a:t>Julia Coding Environments</a:t>
            </a:r>
          </a:p>
        </p:txBody>
      </p:sp>
      <p:pic>
        <p:nvPicPr>
          <p:cNvPr id="135" name="Picture 2"/>
          <p:cNvPicPr/>
          <p:nvPr/>
        </p:nvPicPr>
        <p:blipFill>
          <a:blip r:embed="rId2"/>
          <a:stretch/>
        </p:blipFill>
        <p:spPr>
          <a:xfrm>
            <a:off x="421200" y="1789560"/>
            <a:ext cx="4555440" cy="3371760"/>
          </a:xfrm>
          <a:prstGeom prst="rect">
            <a:avLst/>
          </a:prstGeom>
          <a:ln w="0">
            <a:noFill/>
          </a:ln>
        </p:spPr>
      </p:pic>
      <p:sp>
        <p:nvSpPr>
          <p:cNvPr id="136" name="TextBox 3"/>
          <p:cNvSpPr/>
          <p:nvPr/>
        </p:nvSpPr>
        <p:spPr>
          <a:xfrm>
            <a:off x="204480" y="796320"/>
            <a:ext cx="8043120" cy="700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000" b="0" strike="noStrike" spc="-1">
                <a:solidFill>
                  <a:srgbClr val="000000"/>
                </a:solidFill>
                <a:latin typeface="Calibri"/>
              </a:rPr>
              <a:t>Of course, full-featured “IDE” coding environments are available with </a:t>
            </a:r>
            <a:r>
              <a:rPr lang="en-US" sz="2000" b="0" strike="noStrike" spc="-1">
                <a:solidFill>
                  <a:srgbClr val="FF0000"/>
                </a:solidFill>
                <a:latin typeface="Calibri"/>
              </a:rPr>
              <a:t>VSCode</a:t>
            </a:r>
            <a:r>
              <a:rPr lang="en-US" sz="2000" b="0" strike="noStrike" spc="-1">
                <a:solidFill>
                  <a:srgbClr val="000000"/>
                </a:solidFill>
                <a:latin typeface="Calibri"/>
              </a:rPr>
              <a:t>, Atom, not to mention Emacs, Vim, …</a:t>
            </a:r>
            <a:endParaRPr lang="en-US" sz="2000" b="0" strike="noStrike" spc="-1">
              <a:latin typeface="Arial"/>
            </a:endParaRPr>
          </a:p>
        </p:txBody>
      </p:sp>
      <p:sp>
        <p:nvSpPr>
          <p:cNvPr id="137" name="TextBox 4"/>
          <p:cNvSpPr/>
          <p:nvPr/>
        </p:nvSpPr>
        <p:spPr>
          <a:xfrm>
            <a:off x="2227680" y="4438800"/>
            <a:ext cx="2457360" cy="456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400" b="0" strike="noStrike" spc="-1">
                <a:solidFill>
                  <a:srgbClr val="FFFFFF"/>
                </a:solidFill>
                <a:latin typeface="Calibri"/>
              </a:rPr>
              <a:t>Julia + VSCode</a:t>
            </a:r>
            <a:endParaRPr lang="en-US" sz="2400" b="0" strike="noStrike" spc="-1">
              <a:latin typeface="Arial"/>
            </a:endParaRPr>
          </a:p>
        </p:txBody>
      </p:sp>
      <p:sp>
        <p:nvSpPr>
          <p:cNvPr id="138" name="TextBox 6"/>
          <p:cNvSpPr/>
          <p:nvPr/>
        </p:nvSpPr>
        <p:spPr>
          <a:xfrm>
            <a:off x="5119200" y="1769760"/>
            <a:ext cx="3729600" cy="3444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000" b="0" strike="noStrike" spc="-1">
                <a:solidFill>
                  <a:srgbClr val="000000"/>
                </a:solidFill>
                <a:latin typeface="Calibri"/>
              </a:rPr>
              <a:t>and Julia has the usual features for </a:t>
            </a:r>
            <a:r>
              <a:rPr lang="en-US" sz="2000" b="0" strike="noStrike" spc="-1">
                <a:solidFill>
                  <a:srgbClr val="FF0000"/>
                </a:solidFill>
                <a:latin typeface="Calibri"/>
              </a:rPr>
              <a:t>organizing large programs </a:t>
            </a:r>
            <a:r>
              <a:rPr lang="en-US" sz="2000" b="0" strike="noStrike" spc="-1">
                <a:solidFill>
                  <a:srgbClr val="000000"/>
                </a:solidFill>
                <a:latin typeface="Calibri"/>
              </a:rPr>
              <a:t>into files, data structures, modules…</a:t>
            </a:r>
            <a:endParaRPr lang="en-US" sz="2000" b="0" strike="noStrike" spc="-1">
              <a:latin typeface="Arial"/>
            </a:endParaRPr>
          </a:p>
          <a:p>
            <a:pPr>
              <a:lnSpc>
                <a:spcPct val="100000"/>
              </a:lnSpc>
            </a:pPr>
            <a:endParaRPr lang="en-US" sz="2000" b="0" strike="noStrike" spc="-1">
              <a:latin typeface="Arial"/>
            </a:endParaRPr>
          </a:p>
          <a:p>
            <a:pPr>
              <a:lnSpc>
                <a:spcPct val="100000"/>
              </a:lnSpc>
            </a:pPr>
            <a:r>
              <a:rPr lang="en-US" sz="2000" b="0" strike="noStrike" spc="-1">
                <a:solidFill>
                  <a:srgbClr val="000000"/>
                </a:solidFill>
                <a:latin typeface="Calibri"/>
              </a:rPr>
              <a:t>+ integrated </a:t>
            </a:r>
            <a:r>
              <a:rPr lang="en-US" sz="2000" b="0" strike="noStrike" spc="-1">
                <a:solidFill>
                  <a:srgbClr val="FF0000"/>
                </a:solidFill>
                <a:latin typeface="Calibri"/>
              </a:rPr>
              <a:t>hypertext documentation </a:t>
            </a:r>
            <a:r>
              <a:rPr lang="en-US" sz="2000" b="0" strike="noStrike" spc="-1">
                <a:solidFill>
                  <a:srgbClr val="000000"/>
                </a:solidFill>
                <a:latin typeface="Calibri"/>
              </a:rPr>
              <a:t>support…</a:t>
            </a:r>
            <a:endParaRPr lang="en-US" sz="2000" b="0" strike="noStrike" spc="-1">
              <a:latin typeface="Arial"/>
            </a:endParaRPr>
          </a:p>
          <a:p>
            <a:pPr>
              <a:lnSpc>
                <a:spcPct val="100000"/>
              </a:lnSpc>
            </a:pPr>
            <a:endParaRPr lang="en-US" sz="2000" b="0" strike="noStrike" spc="-1">
              <a:latin typeface="Arial"/>
            </a:endParaRPr>
          </a:p>
          <a:p>
            <a:pPr>
              <a:lnSpc>
                <a:spcPct val="100000"/>
              </a:lnSpc>
            </a:pPr>
            <a:r>
              <a:rPr lang="en-US" sz="2000" b="0" strike="noStrike" spc="-1">
                <a:solidFill>
                  <a:srgbClr val="000000"/>
                </a:solidFill>
                <a:latin typeface="Calibri"/>
              </a:rPr>
              <a:t>+ built-in github-integrated </a:t>
            </a:r>
            <a:r>
              <a:rPr lang="en-US" sz="2000" b="0" strike="noStrike" spc="-1">
                <a:solidFill>
                  <a:srgbClr val="FF0000"/>
                </a:solidFill>
                <a:latin typeface="Calibri"/>
              </a:rPr>
              <a:t>package manager </a:t>
            </a:r>
            <a:r>
              <a:rPr lang="en-US" sz="2000" b="0" strike="noStrike" spc="-1">
                <a:solidFill>
                  <a:srgbClr val="000000"/>
                </a:solidFill>
                <a:latin typeface="Calibri"/>
              </a:rPr>
              <a:t>for distributing &amp; installing packages and dependencies… </a:t>
            </a:r>
            <a:endParaRPr lang="en-US" sz="2000" b="0" strike="noStrike" spc="-1">
              <a:latin typeface="Arial"/>
            </a:endParaRPr>
          </a:p>
        </p:txBody>
      </p:sp>
      <p:sp>
        <p:nvSpPr>
          <p:cNvPr id="139" name="TextBox 7"/>
          <p:cNvSpPr/>
          <p:nvPr/>
        </p:nvSpPr>
        <p:spPr>
          <a:xfrm>
            <a:off x="589680" y="5799240"/>
            <a:ext cx="7892280" cy="82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400" b="0" strike="noStrike" spc="-1">
                <a:solidFill>
                  <a:srgbClr val="000000"/>
                </a:solidFill>
                <a:latin typeface="Calibri"/>
              </a:rPr>
              <a:t>… but today we’re only looking at </a:t>
            </a:r>
            <a:r>
              <a:rPr lang="en-US" sz="2400" b="0" strike="noStrike" spc="-1">
                <a:solidFill>
                  <a:srgbClr val="0B02FF"/>
                </a:solidFill>
                <a:latin typeface="Calibri"/>
              </a:rPr>
              <a:t>interactive snippets of code</a:t>
            </a:r>
            <a:r>
              <a:rPr lang="en-US" sz="2400" b="0" strike="noStrike" spc="-1">
                <a:solidFill>
                  <a:srgbClr val="000000"/>
                </a:solidFill>
                <a:latin typeface="Calibri"/>
              </a:rPr>
              <a:t>:</a:t>
            </a:r>
            <a:endParaRPr lang="en-US" sz="2400" b="0" strike="noStrike" spc="-1">
              <a:latin typeface="Arial"/>
            </a:endParaRPr>
          </a:p>
          <a:p>
            <a:pPr>
              <a:lnSpc>
                <a:spcPct val="100000"/>
              </a:lnSpc>
            </a:pPr>
            <a:r>
              <a:rPr lang="en-US" sz="2400" b="0" strike="noStrike" spc="-1">
                <a:solidFill>
                  <a:srgbClr val="000000"/>
                </a:solidFill>
                <a:latin typeface="Calibri"/>
              </a:rPr>
              <a:t>								Julia as a “glorified calculator.”</a:t>
            </a:r>
            <a:endParaRPr lang="en-US" sz="24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Rectangle 14"/>
          <p:cNvSpPr/>
          <p:nvPr/>
        </p:nvSpPr>
        <p:spPr>
          <a:xfrm>
            <a:off x="0" y="2048760"/>
            <a:ext cx="4599360" cy="4808880"/>
          </a:xfrm>
          <a:prstGeom prst="rect">
            <a:avLst/>
          </a:prstGeom>
          <a:gradFill rotWithShape="0">
            <a:gsLst>
              <a:gs pos="0">
                <a:srgbClr val="3E7FCC"/>
              </a:gs>
              <a:gs pos="100000">
                <a:srgbClr val="A4C1FF"/>
              </a:gs>
            </a:gsLst>
            <a:lin ang="16200000"/>
          </a:gradFill>
          <a:ln>
            <a:solidFill>
              <a:srgbClr val="4A7EBB"/>
            </a:solidFill>
            <a:round/>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141" name="PlaceHolder 1"/>
          <p:cNvSpPr>
            <a:spLocks noGrp="1"/>
          </p:cNvSpPr>
          <p:nvPr>
            <p:ph type="title"/>
          </p:nvPr>
        </p:nvSpPr>
        <p:spPr>
          <a:xfrm>
            <a:off x="243720" y="0"/>
            <a:ext cx="8787960" cy="639360"/>
          </a:xfrm>
          <a:prstGeom prst="rect">
            <a:avLst/>
          </a:prstGeom>
          <a:noFill/>
          <a:ln w="0">
            <a:noFill/>
          </a:ln>
        </p:spPr>
        <p:txBody>
          <a:bodyPr anchor="ctr">
            <a:normAutofit fontScale="80000"/>
          </a:bodyPr>
          <a:lstStyle/>
          <a:p>
            <a:pPr algn="ctr">
              <a:lnSpc>
                <a:spcPct val="100000"/>
              </a:lnSpc>
            </a:pPr>
            <a:r>
              <a:rPr lang="en-US" sz="4400" b="0" strike="noStrike" spc="-1">
                <a:solidFill>
                  <a:srgbClr val="0B02FF"/>
                </a:solidFill>
                <a:latin typeface="Calibri"/>
              </a:rPr>
              <a:t>Julia</a:t>
            </a:r>
            <a:r>
              <a:rPr lang="en-US" sz="4400" b="0" strike="noStrike" spc="-1">
                <a:solidFill>
                  <a:srgbClr val="000000"/>
                </a:solidFill>
                <a:latin typeface="Calibri"/>
              </a:rPr>
              <a:t> </a:t>
            </a:r>
            <a:r>
              <a:rPr lang="en-US" sz="4400" b="0" strike="noStrike" spc="-1">
                <a:solidFill>
                  <a:srgbClr val="0B02FF"/>
                </a:solidFill>
                <a:latin typeface="Calibri"/>
              </a:rPr>
              <a:t>Interactive-Computing</a:t>
            </a:r>
            <a:r>
              <a:rPr lang="en-US" sz="4400" b="0" strike="noStrike" spc="-1">
                <a:solidFill>
                  <a:srgbClr val="000000"/>
                </a:solidFill>
                <a:latin typeface="Calibri"/>
              </a:rPr>
              <a:t> Environments</a:t>
            </a:r>
          </a:p>
        </p:txBody>
      </p:sp>
      <p:pic>
        <p:nvPicPr>
          <p:cNvPr id="142" name="Picture 2" descr="https://lh6.googleusercontent.com/y823Esbg5Y1X4-wUxX4MPYHngNuqQDyS5banereLaZYskEFPkhEzm13F49pQ-0Z6TnUo7OgbDAwrJ8WWLawlNgmoWoJukhm1P8VeOkPauLRx5KHvbBJPzGH2yCp7ahdcTJY6s-A9"/>
          <p:cNvPicPr/>
          <p:nvPr/>
        </p:nvPicPr>
        <p:blipFill>
          <a:blip r:embed="rId2"/>
          <a:stretch/>
        </p:blipFill>
        <p:spPr>
          <a:xfrm>
            <a:off x="4843440" y="1897920"/>
            <a:ext cx="4203360" cy="5015520"/>
          </a:xfrm>
          <a:prstGeom prst="rect">
            <a:avLst/>
          </a:prstGeom>
          <a:ln w="0">
            <a:noFill/>
          </a:ln>
        </p:spPr>
      </p:pic>
      <p:pic>
        <p:nvPicPr>
          <p:cNvPr id="143" name="Picture 2"/>
          <p:cNvPicPr/>
          <p:nvPr/>
        </p:nvPicPr>
        <p:blipFill>
          <a:blip r:embed="rId3"/>
          <a:stretch/>
        </p:blipFill>
        <p:spPr>
          <a:xfrm>
            <a:off x="975960" y="538920"/>
            <a:ext cx="1241280" cy="1438200"/>
          </a:xfrm>
          <a:prstGeom prst="rect">
            <a:avLst/>
          </a:prstGeom>
          <a:ln w="0">
            <a:noFill/>
          </a:ln>
        </p:spPr>
      </p:pic>
      <p:pic>
        <p:nvPicPr>
          <p:cNvPr id="144" name="Picture 3"/>
          <p:cNvPicPr/>
          <p:nvPr/>
        </p:nvPicPr>
        <p:blipFill>
          <a:blip r:embed="rId4"/>
          <a:stretch/>
        </p:blipFill>
        <p:spPr>
          <a:xfrm>
            <a:off x="6614640" y="711720"/>
            <a:ext cx="2112120" cy="863640"/>
          </a:xfrm>
          <a:prstGeom prst="rect">
            <a:avLst/>
          </a:prstGeom>
          <a:ln w="0">
            <a:noFill/>
          </a:ln>
        </p:spPr>
      </p:pic>
      <p:sp>
        <p:nvSpPr>
          <p:cNvPr id="145" name="TextBox 4"/>
          <p:cNvSpPr/>
          <p:nvPr/>
        </p:nvSpPr>
        <p:spPr>
          <a:xfrm>
            <a:off x="2287440" y="743400"/>
            <a:ext cx="2814480" cy="10659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2400" b="0" strike="noStrike" spc="-1">
                <a:solidFill>
                  <a:srgbClr val="FF0000"/>
                </a:solidFill>
                <a:latin typeface="Calibri"/>
              </a:rPr>
              <a:t>Jupyter notebooks:</a:t>
            </a:r>
            <a:endParaRPr lang="en-US" sz="2400" b="0" strike="noStrike" spc="-1">
              <a:latin typeface="Arial"/>
            </a:endParaRPr>
          </a:p>
          <a:p>
            <a:pPr>
              <a:lnSpc>
                <a:spcPct val="100000"/>
              </a:lnSpc>
            </a:pPr>
            <a:r>
              <a:rPr lang="en-US" sz="2000" b="0" strike="noStrike" spc="-1">
                <a:solidFill>
                  <a:srgbClr val="000000"/>
                </a:solidFill>
                <a:latin typeface="Calibri"/>
              </a:rPr>
              <a:t>	code+text+</a:t>
            </a:r>
            <a:endParaRPr lang="en-US" sz="2000" b="0" strike="noStrike" spc="-1">
              <a:latin typeface="Arial"/>
            </a:endParaRPr>
          </a:p>
          <a:p>
            <a:pPr>
              <a:lnSpc>
                <a:spcPct val="100000"/>
              </a:lnSpc>
            </a:pPr>
            <a:r>
              <a:rPr lang="en-US" sz="2000" b="0" strike="noStrike" spc="-1">
                <a:solidFill>
                  <a:srgbClr val="000000"/>
                </a:solidFill>
                <a:latin typeface="Calibri"/>
              </a:rPr>
              <a:t>	equations+images+…</a:t>
            </a:r>
            <a:endParaRPr lang="en-US" sz="2000" b="0" strike="noStrike" spc="-1">
              <a:latin typeface="Arial"/>
            </a:endParaRPr>
          </a:p>
        </p:txBody>
      </p:sp>
      <p:sp>
        <p:nvSpPr>
          <p:cNvPr id="146" name="TextBox 5"/>
          <p:cNvSpPr/>
          <p:nvPr/>
        </p:nvSpPr>
        <p:spPr>
          <a:xfrm>
            <a:off x="5020920" y="788760"/>
            <a:ext cx="1583280" cy="7304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000000"/>
                </a:solidFill>
                <a:latin typeface="Calibri"/>
              </a:rPr>
              <a:t>+ Julia backend</a:t>
            </a:r>
            <a:endParaRPr lang="en-US" sz="1800" b="0" strike="noStrike" spc="-1">
              <a:latin typeface="Arial"/>
            </a:endParaRPr>
          </a:p>
          <a:p>
            <a:pPr>
              <a:lnSpc>
                <a:spcPct val="100000"/>
              </a:lnSpc>
            </a:pPr>
            <a:r>
              <a:rPr lang="en-US" sz="1800" b="0" strike="noStrike" spc="-1">
                <a:solidFill>
                  <a:srgbClr val="000000"/>
                </a:solidFill>
                <a:latin typeface="Calibri"/>
              </a:rPr>
              <a:t>	= </a:t>
            </a:r>
            <a:r>
              <a:rPr lang="en-US" sz="2400" b="0" strike="noStrike" spc="-1">
                <a:solidFill>
                  <a:srgbClr val="FF0000"/>
                </a:solidFill>
                <a:latin typeface="Calibri"/>
              </a:rPr>
              <a:t>IJulia</a:t>
            </a:r>
            <a:endParaRPr lang="en-US" sz="2400" b="0" strike="noStrike" spc="-1">
              <a:latin typeface="Arial"/>
            </a:endParaRPr>
          </a:p>
        </p:txBody>
      </p:sp>
      <p:pic>
        <p:nvPicPr>
          <p:cNvPr id="147" name="Picture 7"/>
          <p:cNvPicPr/>
          <p:nvPr/>
        </p:nvPicPr>
        <p:blipFill>
          <a:blip r:embed="rId5"/>
          <a:stretch/>
        </p:blipFill>
        <p:spPr>
          <a:xfrm>
            <a:off x="243720" y="2191680"/>
            <a:ext cx="3112560" cy="762120"/>
          </a:xfrm>
          <a:prstGeom prst="rect">
            <a:avLst/>
          </a:prstGeom>
          <a:ln w="0">
            <a:noFill/>
          </a:ln>
        </p:spPr>
      </p:pic>
      <p:pic>
        <p:nvPicPr>
          <p:cNvPr id="148" name="Picture 13"/>
          <p:cNvPicPr/>
          <p:nvPr/>
        </p:nvPicPr>
        <p:blipFill>
          <a:blip r:embed="rId6"/>
          <a:stretch/>
        </p:blipFill>
        <p:spPr>
          <a:xfrm>
            <a:off x="470520" y="2954160"/>
            <a:ext cx="3809520" cy="4444560"/>
          </a:xfrm>
          <a:prstGeom prst="rect">
            <a:avLst/>
          </a:prstGeom>
          <a:ln w="0">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4"/>
          <p:cNvSpPr/>
          <p:nvPr/>
        </p:nvSpPr>
        <p:spPr>
          <a:xfrm>
            <a:off x="183240" y="3024720"/>
            <a:ext cx="8654400" cy="3037320"/>
          </a:xfrm>
          <a:prstGeom prst="rect">
            <a:avLst/>
          </a:prstGeom>
          <a:solidFill>
            <a:srgbClr val="FFFF00"/>
          </a:solidFill>
          <a:ln>
            <a:solidFill>
              <a:srgbClr val="4A7EBB"/>
            </a:solidFill>
            <a:round/>
          </a:ln>
          <a:effectLst>
            <a:outerShdw blurRad="3996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a:lstStyle/>
          <a:p>
            <a:endParaRPr lang="en-US"/>
          </a:p>
        </p:txBody>
      </p:sp>
      <p:sp>
        <p:nvSpPr>
          <p:cNvPr id="87" name="PlaceHolder 1"/>
          <p:cNvSpPr>
            <a:spLocks noGrp="1"/>
          </p:cNvSpPr>
          <p:nvPr>
            <p:ph type="title"/>
          </p:nvPr>
        </p:nvSpPr>
        <p:spPr>
          <a:xfrm>
            <a:off x="457200" y="274680"/>
            <a:ext cx="8229240" cy="1142640"/>
          </a:xfrm>
          <a:prstGeom prst="rect">
            <a:avLst/>
          </a:prstGeom>
          <a:noFill/>
          <a:ln w="0">
            <a:noFill/>
          </a:ln>
        </p:spPr>
        <p:txBody>
          <a:bodyPr anchor="ctr">
            <a:normAutofit fontScale="78000"/>
          </a:bodyPr>
          <a:lstStyle/>
          <a:p>
            <a:pPr algn="ctr">
              <a:lnSpc>
                <a:spcPct val="100000"/>
              </a:lnSpc>
            </a:pPr>
            <a:r>
              <a:rPr lang="en-US" sz="4400" b="0" strike="noStrike" spc="-1">
                <a:solidFill>
                  <a:srgbClr val="000000"/>
                </a:solidFill>
                <a:latin typeface="Calibri"/>
              </a:rPr>
              <a:t>What language for </a:t>
            </a:r>
            <a:r>
              <a:rPr lang="en-US" sz="4400" b="0" strike="noStrike" spc="-1">
                <a:solidFill>
                  <a:srgbClr val="FF0000"/>
                </a:solidFill>
                <a:latin typeface="Calibri"/>
              </a:rPr>
              <a:t>teaching</a:t>
            </a:r>
            <a:br/>
            <a:r>
              <a:rPr lang="en-US" sz="4400" b="0" strike="noStrike" spc="-1">
                <a:solidFill>
                  <a:srgbClr val="FF0000"/>
                </a:solidFill>
                <a:latin typeface="Calibri"/>
              </a:rPr>
              <a:t>scientific computing</a:t>
            </a:r>
            <a:r>
              <a:rPr lang="en-US" sz="4400" b="0" strike="noStrike" spc="-1">
                <a:solidFill>
                  <a:srgbClr val="000000"/>
                </a:solidFill>
                <a:latin typeface="Calibri"/>
              </a:rPr>
              <a:t>?</a:t>
            </a:r>
          </a:p>
        </p:txBody>
      </p:sp>
      <p:sp>
        <p:nvSpPr>
          <p:cNvPr id="88" name="TextBox 2"/>
          <p:cNvSpPr/>
          <p:nvPr/>
        </p:nvSpPr>
        <p:spPr>
          <a:xfrm>
            <a:off x="502200" y="1821600"/>
            <a:ext cx="8096760" cy="700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2000" b="0" strike="noStrike" spc="-1">
                <a:solidFill>
                  <a:srgbClr val="000000"/>
                </a:solidFill>
                <a:latin typeface="Calibri"/>
              </a:rPr>
              <a:t>For the most part, these are </a:t>
            </a:r>
            <a:r>
              <a:rPr lang="en-US" sz="2000" b="0" strike="noStrike" spc="-1">
                <a:solidFill>
                  <a:srgbClr val="0000FF"/>
                </a:solidFill>
                <a:latin typeface="Calibri"/>
              </a:rPr>
              <a:t>not hard-core programming courses</a:t>
            </a:r>
            <a:r>
              <a:rPr lang="en-US" sz="2000" b="0" strike="noStrike" spc="-1">
                <a:solidFill>
                  <a:srgbClr val="000000"/>
                </a:solidFill>
                <a:latin typeface="Calibri"/>
              </a:rPr>
              <a:t>,</a:t>
            </a:r>
            <a:endParaRPr lang="en-US" sz="2000" b="0" strike="noStrike" spc="-1">
              <a:latin typeface="Arial"/>
            </a:endParaRPr>
          </a:p>
          <a:p>
            <a:pPr>
              <a:lnSpc>
                <a:spcPct val="100000"/>
              </a:lnSpc>
            </a:pPr>
            <a:r>
              <a:rPr lang="en-US" sz="2000" b="0" strike="noStrike" spc="-1">
                <a:solidFill>
                  <a:srgbClr val="000000"/>
                </a:solidFill>
                <a:latin typeface="Calibri"/>
              </a:rPr>
              <a:t>and we only need </a:t>
            </a:r>
            <a:r>
              <a:rPr lang="en-US" sz="2000" b="0" strike="noStrike" spc="-1">
                <a:solidFill>
                  <a:srgbClr val="0000FF"/>
                </a:solidFill>
                <a:latin typeface="Calibri"/>
              </a:rPr>
              <a:t>little “throw-away” scripts </a:t>
            </a:r>
            <a:r>
              <a:rPr lang="en-US" sz="2000" b="0" strike="noStrike" spc="-1">
                <a:solidFill>
                  <a:srgbClr val="000000"/>
                </a:solidFill>
                <a:latin typeface="Calibri"/>
              </a:rPr>
              <a:t>and toy numerical experiments.</a:t>
            </a:r>
            <a:endParaRPr lang="en-US" sz="2000" b="0" strike="noStrike" spc="-1">
              <a:latin typeface="Arial"/>
            </a:endParaRPr>
          </a:p>
        </p:txBody>
      </p:sp>
      <p:sp>
        <p:nvSpPr>
          <p:cNvPr id="89" name="TextBox 3"/>
          <p:cNvSpPr/>
          <p:nvPr/>
        </p:nvSpPr>
        <p:spPr>
          <a:xfrm>
            <a:off x="395640" y="3181680"/>
            <a:ext cx="8248320" cy="2649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800" b="0" strike="noStrike" spc="-1">
                <a:solidFill>
                  <a:srgbClr val="FF0000"/>
                </a:solidFill>
                <a:latin typeface="Calibri"/>
              </a:rPr>
              <a:t>Almost any </a:t>
            </a:r>
            <a:r>
              <a:rPr lang="en-US" sz="2800" b="0" strike="noStrike" spc="-1">
                <a:solidFill>
                  <a:srgbClr val="000000"/>
                </a:solidFill>
                <a:latin typeface="Calibri"/>
              </a:rPr>
              <a:t>high-level, interactive </a:t>
            </a:r>
            <a:r>
              <a:rPr lang="en-US" sz="2800" b="0" strike="noStrike" spc="-1">
                <a:solidFill>
                  <a:srgbClr val="FF0000"/>
                </a:solidFill>
                <a:latin typeface="Calibri"/>
              </a:rPr>
              <a:t>(dynamic) language </a:t>
            </a:r>
            <a:r>
              <a:rPr lang="en-US" sz="2800" b="0" strike="noStrike" spc="-1">
                <a:solidFill>
                  <a:srgbClr val="000000"/>
                </a:solidFill>
                <a:latin typeface="Calibri"/>
              </a:rPr>
              <a:t>with </a:t>
            </a:r>
            <a:r>
              <a:rPr lang="en-US" sz="2800" b="0" strike="noStrike" spc="-1">
                <a:solidFill>
                  <a:srgbClr val="FF0000"/>
                </a:solidFill>
                <a:latin typeface="Calibri"/>
              </a:rPr>
              <a:t>easy facilities </a:t>
            </a:r>
            <a:r>
              <a:rPr lang="en-US" sz="2800" b="0" strike="noStrike" spc="-1">
                <a:solidFill>
                  <a:srgbClr val="000000"/>
                </a:solidFill>
                <a:latin typeface="Calibri"/>
              </a:rPr>
              <a:t>for </a:t>
            </a:r>
            <a:r>
              <a:rPr lang="en-US" sz="2800" b="0" strike="noStrike" spc="-1">
                <a:solidFill>
                  <a:srgbClr val="0000FF"/>
                </a:solidFill>
                <a:latin typeface="Calibri"/>
              </a:rPr>
              <a:t>linear algebra </a:t>
            </a:r>
            <a:r>
              <a:rPr lang="en-US" sz="2800" b="0" strike="noStrike" spc="-1">
                <a:solidFill>
                  <a:srgbClr val="000000"/>
                </a:solidFill>
                <a:latin typeface="Calibri"/>
              </a:rPr>
              <a:t>(Ax=b, Ax=</a:t>
            </a:r>
            <a:r>
              <a:rPr lang="el-GR" sz="2800" b="0" strike="noStrike" spc="-1">
                <a:solidFill>
                  <a:srgbClr val="000000"/>
                </a:solidFill>
                <a:latin typeface="Calibri"/>
              </a:rPr>
              <a:t>λ</a:t>
            </a:r>
            <a:r>
              <a:rPr lang="en-US" sz="2800" b="0" strike="noStrike" spc="-1">
                <a:solidFill>
                  <a:srgbClr val="000000"/>
                </a:solidFill>
                <a:latin typeface="Calibri"/>
              </a:rPr>
              <a:t>x), </a:t>
            </a:r>
            <a:r>
              <a:rPr lang="en-US" sz="2800" b="0" strike="noStrike" spc="-1">
                <a:solidFill>
                  <a:srgbClr val="0000FF"/>
                </a:solidFill>
                <a:latin typeface="Calibri"/>
              </a:rPr>
              <a:t>plotting</a:t>
            </a:r>
            <a:r>
              <a:rPr lang="en-US" sz="2800" b="0" strike="noStrike" spc="-1">
                <a:solidFill>
                  <a:srgbClr val="000000"/>
                </a:solidFill>
                <a:latin typeface="Calibri"/>
              </a:rPr>
              <a:t>, </a:t>
            </a:r>
            <a:r>
              <a:rPr lang="en-US" sz="2800" b="0" strike="noStrike" spc="-1">
                <a:solidFill>
                  <a:srgbClr val="0000FF"/>
                </a:solidFill>
                <a:latin typeface="Calibri"/>
              </a:rPr>
              <a:t>mathematical</a:t>
            </a:r>
            <a:r>
              <a:rPr lang="en-US" sz="2800" b="0" strike="noStrike" spc="-1">
                <a:solidFill>
                  <a:srgbClr val="000000"/>
                </a:solidFill>
                <a:latin typeface="Calibri"/>
              </a:rPr>
              <a:t> functions, and working with large </a:t>
            </a:r>
            <a:r>
              <a:rPr lang="en-US" sz="2800" b="0" strike="noStrike" spc="-1">
                <a:solidFill>
                  <a:srgbClr val="0000FF"/>
                </a:solidFill>
                <a:latin typeface="Calibri"/>
              </a:rPr>
              <a:t>arrays</a:t>
            </a:r>
            <a:r>
              <a:rPr lang="en-US" sz="2800" b="0" strike="noStrike" spc="-1">
                <a:solidFill>
                  <a:srgbClr val="000000"/>
                </a:solidFill>
                <a:latin typeface="Calibri"/>
              </a:rPr>
              <a:t> of data would be fine.</a:t>
            </a:r>
            <a:endParaRPr lang="en-US" sz="2800" b="0" strike="noStrike" spc="-1">
              <a:latin typeface="Arial"/>
            </a:endParaRPr>
          </a:p>
          <a:p>
            <a:pPr>
              <a:lnSpc>
                <a:spcPct val="100000"/>
              </a:lnSpc>
            </a:pPr>
            <a:endParaRPr lang="en-US" sz="2800" b="0" strike="noStrike" spc="-1">
              <a:latin typeface="Arial"/>
            </a:endParaRPr>
          </a:p>
          <a:p>
            <a:pPr algn="ctr">
              <a:lnSpc>
                <a:spcPct val="100000"/>
              </a:lnSpc>
            </a:pPr>
            <a:r>
              <a:rPr lang="en-US" sz="2800" b="0" i="1" strike="noStrike" spc="-1">
                <a:solidFill>
                  <a:srgbClr val="000000"/>
                </a:solidFill>
                <a:latin typeface="Calibri"/>
              </a:rPr>
              <a:t>And there are lots of choices…</a:t>
            </a:r>
            <a:endParaRPr lang="en-US" sz="28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2"/>
          <p:cNvPicPr/>
          <p:nvPr/>
        </p:nvPicPr>
        <p:blipFill>
          <a:blip r:embed="rId2"/>
          <a:stretch/>
        </p:blipFill>
        <p:spPr>
          <a:xfrm>
            <a:off x="1770480" y="869040"/>
            <a:ext cx="5862240" cy="5783400"/>
          </a:xfrm>
          <a:prstGeom prst="rect">
            <a:avLst/>
          </a:prstGeom>
          <a:ln w="0">
            <a:noFill/>
          </a:ln>
        </p:spPr>
      </p:pic>
      <p:sp>
        <p:nvSpPr>
          <p:cNvPr id="91" name="PlaceHolder 1"/>
          <p:cNvSpPr>
            <a:spLocks noGrp="1"/>
          </p:cNvSpPr>
          <p:nvPr>
            <p:ph type="title"/>
          </p:nvPr>
        </p:nvSpPr>
        <p:spPr>
          <a:xfrm>
            <a:off x="457200" y="172080"/>
            <a:ext cx="8229240" cy="789840"/>
          </a:xfrm>
          <a:prstGeom prst="rect">
            <a:avLst/>
          </a:prstGeom>
          <a:noFill/>
          <a:ln w="0">
            <a:noFill/>
          </a:ln>
        </p:spPr>
        <p:txBody>
          <a:bodyPr anchor="ctr">
            <a:normAutofit fontScale="94000"/>
          </a:bodyPr>
          <a:lstStyle/>
          <a:p>
            <a:pPr algn="ctr">
              <a:lnSpc>
                <a:spcPct val="100000"/>
              </a:lnSpc>
            </a:pPr>
            <a:r>
              <a:rPr lang="en-US" sz="4400" b="0" strike="noStrike" spc="-1">
                <a:solidFill>
                  <a:srgbClr val="FF0000"/>
                </a:solidFill>
                <a:latin typeface="Calibri"/>
              </a:rPr>
              <a:t>Lots of choices </a:t>
            </a:r>
            <a:r>
              <a:rPr lang="en-US" sz="4400" b="0" strike="noStrike" spc="-1">
                <a:solidFill>
                  <a:srgbClr val="000000"/>
                </a:solidFill>
                <a:latin typeface="Calibri"/>
              </a:rPr>
              <a:t>for </a:t>
            </a:r>
            <a:r>
              <a:rPr lang="en-US" sz="4400" b="0" strike="noStrike" spc="-1">
                <a:solidFill>
                  <a:srgbClr val="FF0000"/>
                </a:solidFill>
                <a:latin typeface="Calibri"/>
              </a:rPr>
              <a:t>interactive math…</a:t>
            </a:r>
            <a:endParaRPr lang="en-US" sz="4400" b="0" strike="noStrike" spc="-1">
              <a:solidFill>
                <a:srgbClr val="000000"/>
              </a:solidFill>
              <a:latin typeface="Calibri"/>
            </a:endParaRPr>
          </a:p>
        </p:txBody>
      </p:sp>
      <p:sp>
        <p:nvSpPr>
          <p:cNvPr id="92" name="TextBox 3"/>
          <p:cNvSpPr/>
          <p:nvPr/>
        </p:nvSpPr>
        <p:spPr>
          <a:xfrm>
            <a:off x="5627520" y="6512040"/>
            <a:ext cx="202680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000000"/>
                </a:solidFill>
                <a:latin typeface="Calibri"/>
              </a:rPr>
              <a:t>[ image: Viral Shah ]</a:t>
            </a:r>
            <a:endParaRPr lang="en-US" sz="18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PlaceHolder 1"/>
          <p:cNvSpPr>
            <a:spLocks noGrp="1"/>
          </p:cNvSpPr>
          <p:nvPr>
            <p:ph type="title"/>
          </p:nvPr>
        </p:nvSpPr>
        <p:spPr>
          <a:xfrm>
            <a:off x="141120" y="274680"/>
            <a:ext cx="8861400" cy="1142640"/>
          </a:xfrm>
          <a:prstGeom prst="rect">
            <a:avLst/>
          </a:prstGeom>
          <a:noFill/>
          <a:ln w="0">
            <a:noFill/>
          </a:ln>
        </p:spPr>
        <p:txBody>
          <a:bodyPr anchor="ctr">
            <a:normAutofit fontScale="78000"/>
          </a:bodyPr>
          <a:lstStyle/>
          <a:p>
            <a:pPr algn="ctr">
              <a:lnSpc>
                <a:spcPct val="100000"/>
              </a:lnSpc>
            </a:pPr>
            <a:r>
              <a:rPr lang="en-US" sz="4400" b="0" strike="noStrike" spc="-1">
                <a:solidFill>
                  <a:srgbClr val="000000"/>
                </a:solidFill>
                <a:latin typeface="Calibri"/>
              </a:rPr>
              <a:t>Just pick the most popular?</a:t>
            </a:r>
            <a:br/>
            <a:r>
              <a:rPr lang="en-US" sz="4400" b="0" i="1" strike="noStrike" spc="-1">
                <a:solidFill>
                  <a:srgbClr val="000000"/>
                </a:solidFill>
                <a:latin typeface="Calibri"/>
              </a:rPr>
              <a:t>Matlab</a:t>
            </a:r>
            <a:r>
              <a:rPr lang="en-US" sz="4400" b="0" strike="noStrike" spc="-1">
                <a:solidFill>
                  <a:srgbClr val="000000"/>
                </a:solidFill>
                <a:latin typeface="Calibri"/>
              </a:rPr>
              <a:t> or </a:t>
            </a:r>
            <a:r>
              <a:rPr lang="en-US" sz="4400" b="0" i="1" strike="noStrike" spc="-1">
                <a:solidFill>
                  <a:srgbClr val="000000"/>
                </a:solidFill>
                <a:latin typeface="Calibri"/>
              </a:rPr>
              <a:t>Python</a:t>
            </a:r>
            <a:r>
              <a:rPr lang="en-US" sz="4400" b="0" strike="noStrike" spc="-1">
                <a:solidFill>
                  <a:srgbClr val="000000"/>
                </a:solidFill>
                <a:latin typeface="Calibri"/>
              </a:rPr>
              <a:t> or </a:t>
            </a:r>
            <a:r>
              <a:rPr lang="en-US" sz="4400" b="0" i="1" strike="noStrike" spc="-1">
                <a:solidFill>
                  <a:srgbClr val="000000"/>
                </a:solidFill>
                <a:latin typeface="Calibri"/>
              </a:rPr>
              <a:t>R</a:t>
            </a:r>
            <a:r>
              <a:rPr lang="en-US" sz="4400" b="0" strike="noStrike" spc="-1">
                <a:solidFill>
                  <a:srgbClr val="000000"/>
                </a:solidFill>
                <a:latin typeface="Calibri"/>
              </a:rPr>
              <a:t>?</a:t>
            </a:r>
          </a:p>
        </p:txBody>
      </p:sp>
      <p:sp>
        <p:nvSpPr>
          <p:cNvPr id="94" name="TextBox 2"/>
          <p:cNvSpPr/>
          <p:nvPr/>
        </p:nvSpPr>
        <p:spPr>
          <a:xfrm>
            <a:off x="141120" y="1808640"/>
            <a:ext cx="9116640" cy="4782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4400" b="0" i="1" strike="noStrike" spc="-1">
                <a:solidFill>
                  <a:srgbClr val="000000"/>
                </a:solidFill>
                <a:latin typeface="Calibri"/>
              </a:rPr>
              <a:t>We must often </a:t>
            </a:r>
            <a:r>
              <a:rPr lang="en-US" sz="4400" b="0" i="1" strike="noStrike" spc="-1">
                <a:solidFill>
                  <a:srgbClr val="0000FF"/>
                </a:solidFill>
                <a:latin typeface="Calibri"/>
              </a:rPr>
              <a:t>use another a language </a:t>
            </a:r>
            <a:r>
              <a:rPr lang="en-US" sz="4400" b="0" i="1" strike="noStrike" spc="-1">
                <a:solidFill>
                  <a:srgbClr val="000000"/>
                </a:solidFill>
                <a:latin typeface="Calibri"/>
              </a:rPr>
              <a:t>for our </a:t>
            </a:r>
            <a:r>
              <a:rPr lang="en-US" sz="4400" b="0" i="1" strike="noStrike" spc="-1">
                <a:solidFill>
                  <a:srgbClr val="0000FF"/>
                </a:solidFill>
                <a:latin typeface="Calibri"/>
              </a:rPr>
              <a:t>“real work”</a:t>
            </a:r>
            <a:r>
              <a:rPr lang="en-US" sz="4400" b="0" i="1" strike="noStrike" spc="-1">
                <a:solidFill>
                  <a:srgbClr val="000000"/>
                </a:solidFill>
                <a:latin typeface="Calibri"/>
              </a:rPr>
              <a:t>.</a:t>
            </a:r>
            <a:endParaRPr lang="en-US" sz="4400" b="0" strike="noStrike" spc="-1">
              <a:latin typeface="Arial"/>
            </a:endParaRPr>
          </a:p>
          <a:p>
            <a:pPr algn="ctr">
              <a:lnSpc>
                <a:spcPct val="100000"/>
              </a:lnSpc>
            </a:pPr>
            <a:endParaRPr lang="en-US" sz="4400" b="0" strike="noStrike" spc="-1">
              <a:latin typeface="Arial"/>
            </a:endParaRPr>
          </a:p>
          <a:p>
            <a:pPr algn="ctr">
              <a:lnSpc>
                <a:spcPct val="100000"/>
              </a:lnSpc>
            </a:pPr>
            <a:r>
              <a:rPr lang="en-US" sz="4400" b="0" strike="noStrike" spc="-1">
                <a:solidFill>
                  <a:srgbClr val="000000"/>
                </a:solidFill>
                <a:latin typeface="Calibri"/>
              </a:rPr>
              <a:t>Traditional HL computing languages</a:t>
            </a:r>
            <a:endParaRPr lang="en-US" sz="4400" b="0" strike="noStrike" spc="-1">
              <a:latin typeface="Arial"/>
            </a:endParaRPr>
          </a:p>
          <a:p>
            <a:pPr algn="ctr">
              <a:lnSpc>
                <a:spcPct val="100000"/>
              </a:lnSpc>
            </a:pPr>
            <a:r>
              <a:rPr lang="en-US" sz="4400" b="0" strike="noStrike" spc="-1">
                <a:solidFill>
                  <a:srgbClr val="FF0000"/>
                </a:solidFill>
                <a:latin typeface="Calibri"/>
              </a:rPr>
              <a:t>hit a performance wall </a:t>
            </a:r>
            <a:r>
              <a:rPr lang="en-US" sz="4400" b="0" strike="noStrike" spc="-1">
                <a:solidFill>
                  <a:srgbClr val="000000"/>
                </a:solidFill>
                <a:latin typeface="Calibri"/>
              </a:rPr>
              <a:t>in “real” work</a:t>
            </a:r>
            <a:endParaRPr lang="en-US" sz="4400" b="0" strike="noStrike" spc="-1">
              <a:latin typeface="Arial"/>
            </a:endParaRPr>
          </a:p>
          <a:p>
            <a:pPr algn="ctr">
              <a:lnSpc>
                <a:spcPct val="100000"/>
              </a:lnSpc>
            </a:pPr>
            <a:r>
              <a:rPr lang="en-US" sz="4400" b="0" strike="noStrike" spc="-1">
                <a:solidFill>
                  <a:srgbClr val="000000"/>
                </a:solidFill>
                <a:latin typeface="Calibri"/>
              </a:rPr>
              <a:t>… eventually force you to C, Cython, Fortran, Numba…</a:t>
            </a:r>
            <a:endParaRPr lang="en-US" sz="44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3070E-D746-EA41-FD92-4D264AD3127B}"/>
              </a:ext>
            </a:extLst>
          </p:cNvPr>
          <p:cNvSpPr>
            <a:spLocks noGrp="1"/>
          </p:cNvSpPr>
          <p:nvPr>
            <p:ph type="title"/>
          </p:nvPr>
        </p:nvSpPr>
        <p:spPr>
          <a:xfrm>
            <a:off x="457200" y="274679"/>
            <a:ext cx="8229240" cy="6147141"/>
          </a:xfrm>
        </p:spPr>
        <p:txBody>
          <a:bodyPr/>
          <a:lstStyle/>
          <a:p>
            <a:pPr algn="ctr"/>
            <a:r>
              <a:rPr lang="en-US" sz="3600" dirty="0"/>
              <a:t>(Also, it’s </a:t>
            </a:r>
            <a:r>
              <a:rPr lang="en-US" sz="3600" dirty="0">
                <a:solidFill>
                  <a:srgbClr val="FF0000"/>
                </a:solidFill>
              </a:rPr>
              <a:t>always good </a:t>
            </a:r>
            <a:r>
              <a:rPr lang="en-US" sz="3600" dirty="0"/>
              <a:t>to</a:t>
            </a:r>
            <a:br>
              <a:rPr lang="en-US" sz="3600" dirty="0"/>
            </a:br>
            <a:r>
              <a:rPr lang="en-US" sz="3600" dirty="0">
                <a:solidFill>
                  <a:srgbClr val="FF0000"/>
                </a:solidFill>
              </a:rPr>
              <a:t>learn another </a:t>
            </a:r>
            <a:r>
              <a:rPr lang="en-US" sz="3600" dirty="0"/>
              <a:t>programming </a:t>
            </a:r>
            <a:r>
              <a:rPr lang="en-US" sz="3600" dirty="0">
                <a:solidFill>
                  <a:srgbClr val="FF0000"/>
                </a:solidFill>
              </a:rPr>
              <a:t>language</a:t>
            </a:r>
            <a:r>
              <a:rPr lang="en-US" sz="3600" dirty="0"/>
              <a:t>.</a:t>
            </a:r>
            <a:br>
              <a:rPr lang="en-US" sz="3600" dirty="0"/>
            </a:br>
            <a:br>
              <a:rPr lang="en-US" sz="3600" dirty="0"/>
            </a:br>
            <a:r>
              <a:rPr lang="en-US" sz="3600" dirty="0"/>
              <a:t>If you only know one language, it’s easy to </a:t>
            </a:r>
            <a:r>
              <a:rPr lang="en-US" sz="3600" dirty="0">
                <a:solidFill>
                  <a:srgbClr val="0070C0"/>
                </a:solidFill>
              </a:rPr>
              <a:t>confuse the concepts for the syntax</a:t>
            </a:r>
            <a:r>
              <a:rPr lang="en-US" sz="3600" dirty="0"/>
              <a:t>.  And each language you learn makes the </a:t>
            </a:r>
            <a:r>
              <a:rPr lang="en-US" sz="3600" i="1" dirty="0">
                <a:solidFill>
                  <a:srgbClr val="0070C0"/>
                </a:solidFill>
              </a:rPr>
              <a:t>next</a:t>
            </a:r>
            <a:r>
              <a:rPr lang="en-US" sz="3600" dirty="0">
                <a:solidFill>
                  <a:srgbClr val="0070C0"/>
                </a:solidFill>
              </a:rPr>
              <a:t> language </a:t>
            </a:r>
            <a:r>
              <a:rPr lang="en-US" sz="3600" i="1" dirty="0">
                <a:solidFill>
                  <a:srgbClr val="0070C0"/>
                </a:solidFill>
              </a:rPr>
              <a:t>much easier</a:t>
            </a:r>
            <a:r>
              <a:rPr lang="en-US" sz="3600" i="1" dirty="0"/>
              <a:t>.</a:t>
            </a:r>
            <a:r>
              <a:rPr lang="en-US" sz="3600" dirty="0"/>
              <a:t>)</a:t>
            </a:r>
          </a:p>
        </p:txBody>
      </p:sp>
    </p:spTree>
    <p:extLst>
      <p:ext uri="{BB962C8B-B14F-4D97-AF65-F5344CB8AC3E}">
        <p14:creationId xmlns:p14="http://schemas.microsoft.com/office/powerpoint/2010/main" val="600038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63000"/>
            <a:ext cx="8229240" cy="796680"/>
          </a:xfrm>
          <a:prstGeom prst="rect">
            <a:avLst/>
          </a:prstGeom>
          <a:noFill/>
          <a:ln w="0">
            <a:noFill/>
          </a:ln>
        </p:spPr>
        <p:txBody>
          <a:bodyPr anchor="ctr">
            <a:noAutofit/>
          </a:bodyPr>
          <a:lstStyle/>
          <a:p>
            <a:pPr algn="ctr">
              <a:lnSpc>
                <a:spcPct val="100000"/>
              </a:lnSpc>
            </a:pPr>
            <a:r>
              <a:rPr lang="en-US" sz="4400" b="0" strike="noStrike" spc="-1">
                <a:solidFill>
                  <a:srgbClr val="000000"/>
                </a:solidFill>
                <a:latin typeface="Calibri"/>
              </a:rPr>
              <a:t>A new programming language?</a:t>
            </a:r>
          </a:p>
        </p:txBody>
      </p:sp>
      <p:pic>
        <p:nvPicPr>
          <p:cNvPr id="96" name="Picture 2"/>
          <p:cNvPicPr/>
          <p:nvPr/>
        </p:nvPicPr>
        <p:blipFill>
          <a:blip r:embed="rId2"/>
          <a:stretch/>
        </p:blipFill>
        <p:spPr>
          <a:xfrm>
            <a:off x="223200" y="1697760"/>
            <a:ext cx="1284840" cy="1284840"/>
          </a:xfrm>
          <a:prstGeom prst="rect">
            <a:avLst/>
          </a:prstGeom>
          <a:ln w="0">
            <a:noFill/>
          </a:ln>
        </p:spPr>
      </p:pic>
      <p:pic>
        <p:nvPicPr>
          <p:cNvPr id="97" name="Picture 3"/>
          <p:cNvPicPr/>
          <p:nvPr/>
        </p:nvPicPr>
        <p:blipFill>
          <a:blip r:embed="rId3"/>
          <a:stretch/>
        </p:blipFill>
        <p:spPr>
          <a:xfrm>
            <a:off x="1508400" y="2505240"/>
            <a:ext cx="1320480" cy="1320480"/>
          </a:xfrm>
          <a:prstGeom prst="rect">
            <a:avLst/>
          </a:prstGeom>
          <a:ln w="0">
            <a:noFill/>
          </a:ln>
        </p:spPr>
      </p:pic>
      <p:pic>
        <p:nvPicPr>
          <p:cNvPr id="98" name="Picture 4"/>
          <p:cNvPicPr/>
          <p:nvPr/>
        </p:nvPicPr>
        <p:blipFill>
          <a:blip r:embed="rId4"/>
          <a:stretch/>
        </p:blipFill>
        <p:spPr>
          <a:xfrm>
            <a:off x="1595520" y="1284120"/>
            <a:ext cx="1233720" cy="1233720"/>
          </a:xfrm>
          <a:prstGeom prst="rect">
            <a:avLst/>
          </a:prstGeom>
          <a:ln w="0">
            <a:noFill/>
          </a:ln>
        </p:spPr>
      </p:pic>
      <p:pic>
        <p:nvPicPr>
          <p:cNvPr id="99" name="Picture 5"/>
          <p:cNvPicPr/>
          <p:nvPr/>
        </p:nvPicPr>
        <p:blipFill>
          <a:blip r:embed="rId5"/>
          <a:stretch/>
        </p:blipFill>
        <p:spPr>
          <a:xfrm>
            <a:off x="2840400" y="1908360"/>
            <a:ext cx="1828440" cy="1218960"/>
          </a:xfrm>
          <a:prstGeom prst="rect">
            <a:avLst/>
          </a:prstGeom>
          <a:ln w="0">
            <a:noFill/>
          </a:ln>
        </p:spPr>
      </p:pic>
      <p:pic>
        <p:nvPicPr>
          <p:cNvPr id="100" name="Picture 6"/>
          <p:cNvPicPr/>
          <p:nvPr/>
        </p:nvPicPr>
        <p:blipFill>
          <a:blip r:embed="rId6"/>
          <a:stretch/>
        </p:blipFill>
        <p:spPr>
          <a:xfrm>
            <a:off x="4510440" y="1150920"/>
            <a:ext cx="3869280" cy="2616120"/>
          </a:xfrm>
          <a:prstGeom prst="rect">
            <a:avLst/>
          </a:prstGeom>
          <a:ln w="0">
            <a:noFill/>
          </a:ln>
        </p:spPr>
      </p:pic>
      <p:sp>
        <p:nvSpPr>
          <p:cNvPr id="101" name="TextBox 7"/>
          <p:cNvSpPr/>
          <p:nvPr/>
        </p:nvSpPr>
        <p:spPr>
          <a:xfrm>
            <a:off x="5751000" y="3469320"/>
            <a:ext cx="1702080" cy="456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2400" b="0" u="sng" strike="noStrike" spc="-1">
                <a:solidFill>
                  <a:srgbClr val="FF0000"/>
                </a:solidFill>
                <a:uFillTx/>
                <a:latin typeface="Calibri"/>
              </a:rPr>
              <a:t>julialang.org</a:t>
            </a:r>
            <a:endParaRPr lang="en-US" sz="2400" b="0" strike="noStrike" spc="-1">
              <a:latin typeface="Arial"/>
            </a:endParaRPr>
          </a:p>
        </p:txBody>
      </p:sp>
      <p:sp>
        <p:nvSpPr>
          <p:cNvPr id="102" name="TextBox 8"/>
          <p:cNvSpPr/>
          <p:nvPr/>
        </p:nvSpPr>
        <p:spPr>
          <a:xfrm>
            <a:off x="4698000" y="4045680"/>
            <a:ext cx="4143600" cy="63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pPr>
            <a:r>
              <a:rPr lang="en-US" sz="1800" b="0" strike="noStrike" spc="-1" dirty="0">
                <a:solidFill>
                  <a:srgbClr val="000000"/>
                </a:solidFill>
                <a:latin typeface="Calibri"/>
              </a:rPr>
              <a:t>[begun 2009, “0.1” in 2013, ~50k commits,</a:t>
            </a:r>
            <a:endParaRPr lang="en-US" sz="1800" b="0" strike="noStrike" spc="-1" dirty="0">
              <a:latin typeface="Arial"/>
            </a:endParaRPr>
          </a:p>
          <a:p>
            <a:pPr algn="ctr">
              <a:lnSpc>
                <a:spcPct val="100000"/>
              </a:lnSpc>
            </a:pPr>
            <a:r>
              <a:rPr lang="en-US" sz="1800" b="0" strike="noStrike" spc="-1" dirty="0">
                <a:solidFill>
                  <a:srgbClr val="000000"/>
                </a:solidFill>
                <a:latin typeface="Calibri"/>
              </a:rPr>
              <a:t>1.0 release in 2018, 1.10 in Dec. 2023 ]</a:t>
            </a:r>
            <a:endParaRPr lang="en-US" sz="1800" b="0" strike="noStrike" spc="-1" dirty="0">
              <a:latin typeface="Arial"/>
            </a:endParaRPr>
          </a:p>
        </p:txBody>
      </p:sp>
      <p:sp>
        <p:nvSpPr>
          <p:cNvPr id="103" name="TextBox 9"/>
          <p:cNvSpPr/>
          <p:nvPr/>
        </p:nvSpPr>
        <p:spPr>
          <a:xfrm>
            <a:off x="2849040" y="1550160"/>
            <a:ext cx="145512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0000FF"/>
                </a:solidFill>
                <a:latin typeface="Calibri"/>
              </a:rPr>
              <a:t>Alan Edelman</a:t>
            </a:r>
            <a:endParaRPr lang="en-US" sz="1800" b="0" strike="noStrike" spc="-1">
              <a:latin typeface="Arial"/>
            </a:endParaRPr>
          </a:p>
        </p:txBody>
      </p:sp>
      <p:sp>
        <p:nvSpPr>
          <p:cNvPr id="104" name="TextBox 10"/>
          <p:cNvSpPr/>
          <p:nvPr/>
        </p:nvSpPr>
        <p:spPr>
          <a:xfrm>
            <a:off x="137880" y="1328760"/>
            <a:ext cx="143532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0000FF"/>
                </a:solidFill>
                <a:latin typeface="Calibri"/>
              </a:rPr>
              <a:t>Jeff Bezanson</a:t>
            </a:r>
            <a:endParaRPr lang="en-US" sz="1800" b="0" strike="noStrike" spc="-1">
              <a:latin typeface="Arial"/>
            </a:endParaRPr>
          </a:p>
        </p:txBody>
      </p:sp>
      <p:sp>
        <p:nvSpPr>
          <p:cNvPr id="105" name="TextBox 12"/>
          <p:cNvSpPr/>
          <p:nvPr/>
        </p:nvSpPr>
        <p:spPr>
          <a:xfrm>
            <a:off x="1659600" y="938160"/>
            <a:ext cx="110628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0000FF"/>
                </a:solidFill>
                <a:latin typeface="Calibri"/>
              </a:rPr>
              <a:t>Viral Shah</a:t>
            </a:r>
            <a:endParaRPr lang="en-US" sz="1800" b="0" strike="noStrike" spc="-1">
              <a:latin typeface="Arial"/>
            </a:endParaRPr>
          </a:p>
        </p:txBody>
      </p:sp>
      <p:sp>
        <p:nvSpPr>
          <p:cNvPr id="106" name="TextBox 13"/>
          <p:cNvSpPr/>
          <p:nvPr/>
        </p:nvSpPr>
        <p:spPr>
          <a:xfrm>
            <a:off x="1365480" y="3784320"/>
            <a:ext cx="166104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0000FF"/>
                </a:solidFill>
                <a:latin typeface="Calibri"/>
              </a:rPr>
              <a:t>Stefan Karpinski</a:t>
            </a:r>
            <a:endParaRPr lang="en-US" sz="1800" b="0" strike="noStrike" spc="-1">
              <a:latin typeface="Arial"/>
            </a:endParaRPr>
          </a:p>
        </p:txBody>
      </p:sp>
      <p:sp>
        <p:nvSpPr>
          <p:cNvPr id="107" name="TextBox 14"/>
          <p:cNvSpPr/>
          <p:nvPr/>
        </p:nvSpPr>
        <p:spPr>
          <a:xfrm>
            <a:off x="-180670" y="4230360"/>
            <a:ext cx="4943880" cy="639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pPr>
            <a:r>
              <a:rPr lang="en-US" sz="1800" b="0" strike="noStrike" spc="-1" dirty="0">
                <a:solidFill>
                  <a:srgbClr val="0000FF"/>
                </a:solidFill>
                <a:latin typeface="Calibri"/>
              </a:rPr>
              <a:t>[ 60+ developers with 100+ commits,</a:t>
            </a:r>
            <a:endParaRPr lang="en-US" sz="1800" b="0" strike="noStrike" spc="-1" dirty="0">
              <a:latin typeface="Arial"/>
            </a:endParaRPr>
          </a:p>
          <a:p>
            <a:pPr algn="ctr">
              <a:lnSpc>
                <a:spcPct val="100000"/>
              </a:lnSpc>
            </a:pPr>
            <a:r>
              <a:rPr lang="en-US" sz="1800" b="0" strike="noStrike" spc="-1" dirty="0">
                <a:solidFill>
                  <a:srgbClr val="0000FF"/>
                </a:solidFill>
                <a:latin typeface="Calibri"/>
              </a:rPr>
              <a:t>	10,000+ external packages, 11</a:t>
            </a:r>
            <a:r>
              <a:rPr lang="en-US" sz="1800" b="0" strike="noStrike" spc="-1" baseline="30000" dirty="0">
                <a:solidFill>
                  <a:srgbClr val="0000FF"/>
                </a:solidFill>
                <a:latin typeface="Calibri"/>
              </a:rPr>
              <a:t>th</a:t>
            </a:r>
            <a:r>
              <a:rPr lang="en-US" sz="1800" b="0" strike="noStrike" spc="-1" dirty="0">
                <a:solidFill>
                  <a:srgbClr val="0000FF"/>
                </a:solidFill>
                <a:latin typeface="Calibri"/>
              </a:rPr>
              <a:t> </a:t>
            </a:r>
            <a:r>
              <a:rPr lang="en-US" sz="1800" b="0" strike="noStrike" spc="-1" dirty="0" err="1">
                <a:solidFill>
                  <a:srgbClr val="0000FF"/>
                </a:solidFill>
                <a:latin typeface="Calibri"/>
              </a:rPr>
              <a:t>JuliaCon</a:t>
            </a:r>
            <a:r>
              <a:rPr lang="en-US" sz="1800" b="0" strike="noStrike" spc="-1" dirty="0">
                <a:solidFill>
                  <a:srgbClr val="0000FF"/>
                </a:solidFill>
                <a:latin typeface="Calibri"/>
              </a:rPr>
              <a:t> in 2024 ]</a:t>
            </a:r>
            <a:endParaRPr lang="en-US" sz="1800" b="0" strike="noStrike" spc="-1" dirty="0">
              <a:latin typeface="Arial"/>
            </a:endParaRPr>
          </a:p>
        </p:txBody>
      </p:sp>
      <p:sp>
        <p:nvSpPr>
          <p:cNvPr id="108" name="TextBox 11"/>
          <p:cNvSpPr/>
          <p:nvPr/>
        </p:nvSpPr>
        <p:spPr>
          <a:xfrm>
            <a:off x="3206880" y="3136680"/>
            <a:ext cx="789120" cy="364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000000"/>
                </a:solidFill>
                <a:latin typeface="Calibri"/>
              </a:rPr>
              <a:t>[ MIT ]</a:t>
            </a:r>
            <a:endParaRPr lang="en-US" sz="1800" b="0" strike="noStrike" spc="-1">
              <a:latin typeface="Arial"/>
            </a:endParaRPr>
          </a:p>
        </p:txBody>
      </p:sp>
      <p:sp>
        <p:nvSpPr>
          <p:cNvPr id="109" name="TextBox 20"/>
          <p:cNvSpPr/>
          <p:nvPr/>
        </p:nvSpPr>
        <p:spPr>
          <a:xfrm>
            <a:off x="395640" y="5015520"/>
            <a:ext cx="8229240" cy="1553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2400" b="0" strike="noStrike" spc="-1">
                <a:solidFill>
                  <a:srgbClr val="000000"/>
                </a:solidFill>
                <a:latin typeface="Calibri"/>
              </a:rPr>
              <a:t>As </a:t>
            </a:r>
            <a:r>
              <a:rPr lang="en-US" sz="2400" b="0" strike="noStrike" spc="-1">
                <a:solidFill>
                  <a:srgbClr val="FF0000"/>
                </a:solidFill>
                <a:latin typeface="Calibri"/>
              </a:rPr>
              <a:t>high-level and interactive </a:t>
            </a:r>
            <a:r>
              <a:rPr lang="en-US" sz="2400" b="0" strike="noStrike" spc="-1">
                <a:solidFill>
                  <a:srgbClr val="000000"/>
                </a:solidFill>
                <a:latin typeface="Calibri"/>
              </a:rPr>
              <a:t>as Matlab or Python+IPython,</a:t>
            </a:r>
            <a:endParaRPr lang="en-US" sz="2400" b="0" strike="noStrike" spc="-1">
              <a:latin typeface="Arial"/>
            </a:endParaRPr>
          </a:p>
          <a:p>
            <a:pPr algn="ctr">
              <a:lnSpc>
                <a:spcPct val="100000"/>
              </a:lnSpc>
            </a:pPr>
            <a:r>
              <a:rPr lang="en-US" sz="2400" b="0" strike="noStrike" spc="-1">
                <a:solidFill>
                  <a:srgbClr val="000000"/>
                </a:solidFill>
                <a:latin typeface="Calibri"/>
              </a:rPr>
              <a:t>as </a:t>
            </a:r>
            <a:r>
              <a:rPr lang="en-US" sz="2400" b="0" strike="noStrike" spc="-1">
                <a:solidFill>
                  <a:srgbClr val="FF0000"/>
                </a:solidFill>
                <a:latin typeface="Calibri"/>
              </a:rPr>
              <a:t>general-purpose </a:t>
            </a:r>
            <a:r>
              <a:rPr lang="en-US" sz="2400" b="0" strike="noStrike" spc="-1">
                <a:solidFill>
                  <a:srgbClr val="000000"/>
                </a:solidFill>
                <a:latin typeface="Calibri"/>
              </a:rPr>
              <a:t>as Python,</a:t>
            </a:r>
            <a:endParaRPr lang="en-US" sz="2400" b="0" strike="noStrike" spc="-1">
              <a:latin typeface="Arial"/>
            </a:endParaRPr>
          </a:p>
          <a:p>
            <a:pPr algn="ctr">
              <a:lnSpc>
                <a:spcPct val="100000"/>
              </a:lnSpc>
            </a:pPr>
            <a:r>
              <a:rPr lang="en-US" sz="2400" b="0" strike="noStrike" spc="-1">
                <a:solidFill>
                  <a:srgbClr val="000000"/>
                </a:solidFill>
                <a:latin typeface="Calibri"/>
              </a:rPr>
              <a:t>as productive for </a:t>
            </a:r>
            <a:r>
              <a:rPr lang="en-US" sz="2400" b="0" strike="noStrike" spc="-1">
                <a:solidFill>
                  <a:srgbClr val="FF0000"/>
                </a:solidFill>
                <a:latin typeface="Calibri"/>
              </a:rPr>
              <a:t>technical</a:t>
            </a:r>
            <a:r>
              <a:rPr lang="en-US" sz="2400" b="0" strike="noStrike" spc="-1">
                <a:solidFill>
                  <a:srgbClr val="000000"/>
                </a:solidFill>
                <a:latin typeface="Calibri"/>
              </a:rPr>
              <a:t> work as Matlab or Python+SciPy,</a:t>
            </a:r>
            <a:endParaRPr lang="en-US" sz="2400" b="0" strike="noStrike" spc="-1">
              <a:latin typeface="Arial"/>
            </a:endParaRPr>
          </a:p>
          <a:p>
            <a:pPr algn="ctr">
              <a:lnSpc>
                <a:spcPct val="100000"/>
              </a:lnSpc>
            </a:pPr>
            <a:r>
              <a:rPr lang="en-US" sz="2400" b="0" strike="noStrike" spc="-1">
                <a:solidFill>
                  <a:srgbClr val="000000"/>
                </a:solidFill>
                <a:latin typeface="Calibri"/>
              </a:rPr>
              <a:t>but as </a:t>
            </a:r>
            <a:r>
              <a:rPr lang="en-US" sz="2400" b="1" strike="noStrike" spc="-1">
                <a:solidFill>
                  <a:srgbClr val="0000FF"/>
                </a:solidFill>
                <a:latin typeface="Calibri"/>
              </a:rPr>
              <a:t>fast as C</a:t>
            </a:r>
            <a:r>
              <a:rPr lang="en-US" sz="2400" b="0" strike="noStrike" spc="-1">
                <a:solidFill>
                  <a:srgbClr val="000000"/>
                </a:solidFill>
                <a:latin typeface="Calibri"/>
              </a:rPr>
              <a:t>.</a:t>
            </a:r>
            <a:endParaRPr lang="en-US" sz="24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74680"/>
            <a:ext cx="8229240" cy="5536080"/>
          </a:xfrm>
          <a:prstGeom prst="rect">
            <a:avLst/>
          </a:prstGeom>
          <a:noFill/>
          <a:ln w="0">
            <a:noFill/>
          </a:ln>
        </p:spPr>
        <p:txBody>
          <a:bodyPr anchor="ctr">
            <a:normAutofit/>
          </a:bodyPr>
          <a:lstStyle/>
          <a:p>
            <a:pPr algn="ctr">
              <a:lnSpc>
                <a:spcPct val="100000"/>
              </a:lnSpc>
            </a:pPr>
            <a:r>
              <a:rPr lang="en-US" sz="4400" b="0" strike="noStrike" spc="-1">
                <a:solidFill>
                  <a:srgbClr val="000000"/>
                </a:solidFill>
                <a:latin typeface="Calibri"/>
              </a:rPr>
              <a:t>Lots of performance discussions, benchmarks, tutorials online…</a:t>
            </a:r>
            <a:br/>
            <a:br/>
            <a:r>
              <a:rPr lang="en-US" sz="4400" b="0" strike="noStrike" spc="-1">
                <a:solidFill>
                  <a:srgbClr val="000000"/>
                </a:solidFill>
                <a:latin typeface="Calibri"/>
              </a:rPr>
              <a:t>Let’s just look at</a:t>
            </a:r>
            <a:br/>
            <a:r>
              <a:rPr lang="en-US" sz="4400" b="0" strike="noStrike" spc="-1">
                <a:solidFill>
                  <a:srgbClr val="FF0000"/>
                </a:solidFill>
                <a:latin typeface="Calibri"/>
              </a:rPr>
              <a:t>one simple example</a:t>
            </a:r>
            <a:r>
              <a:rPr lang="en-US" sz="4400" b="0" strike="noStrike" spc="-1">
                <a:solidFill>
                  <a:srgbClr val="000000"/>
                </a:solidFill>
                <a:latin typeface="Calibri"/>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55800"/>
            <a:ext cx="8229240" cy="671400"/>
          </a:xfrm>
          <a:prstGeom prst="rect">
            <a:avLst/>
          </a:prstGeom>
          <a:noFill/>
          <a:ln w="0">
            <a:noFill/>
          </a:ln>
        </p:spPr>
        <p:txBody>
          <a:bodyPr anchor="ctr">
            <a:normAutofit fontScale="86000"/>
          </a:bodyPr>
          <a:lstStyle/>
          <a:p>
            <a:pPr algn="ctr">
              <a:lnSpc>
                <a:spcPct val="100000"/>
              </a:lnSpc>
            </a:pPr>
            <a:r>
              <a:rPr lang="en-US" sz="4400" b="0" strike="noStrike" spc="-1">
                <a:solidFill>
                  <a:srgbClr val="000000"/>
                </a:solidFill>
                <a:latin typeface="Calibri"/>
              </a:rPr>
              <a:t>Generating Vandermonde matrices</a:t>
            </a:r>
          </a:p>
        </p:txBody>
      </p:sp>
      <p:pic>
        <p:nvPicPr>
          <p:cNvPr id="112" name="Picture 2"/>
          <p:cNvPicPr/>
          <p:nvPr/>
        </p:nvPicPr>
        <p:blipFill>
          <a:blip r:embed="rId2"/>
          <a:stretch/>
        </p:blipFill>
        <p:spPr>
          <a:xfrm>
            <a:off x="732240" y="1099080"/>
            <a:ext cx="3238200" cy="1688760"/>
          </a:xfrm>
          <a:prstGeom prst="rect">
            <a:avLst/>
          </a:prstGeom>
          <a:ln w="0">
            <a:noFill/>
          </a:ln>
        </p:spPr>
      </p:pic>
      <p:sp>
        <p:nvSpPr>
          <p:cNvPr id="113" name="TextBox 3"/>
          <p:cNvSpPr/>
          <p:nvPr/>
        </p:nvSpPr>
        <p:spPr>
          <a:xfrm>
            <a:off x="498960" y="637560"/>
            <a:ext cx="3869280" cy="505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2400" b="0" strike="noStrike" spc="-1">
                <a:solidFill>
                  <a:srgbClr val="000000"/>
                </a:solidFill>
                <a:latin typeface="Calibri"/>
              </a:rPr>
              <a:t>given </a:t>
            </a:r>
            <a:r>
              <a:rPr lang="en-US" sz="2400" b="0" strike="noStrike" spc="-1">
                <a:solidFill>
                  <a:srgbClr val="0000FF"/>
                </a:solidFill>
                <a:latin typeface="Calibri"/>
              </a:rPr>
              <a:t>x = [</a:t>
            </a:r>
            <a:r>
              <a:rPr lang="el-GR" sz="2400" b="0" strike="noStrike" spc="-1">
                <a:solidFill>
                  <a:srgbClr val="0000FF"/>
                </a:solidFill>
                <a:latin typeface="Calibri"/>
              </a:rPr>
              <a:t>α</a:t>
            </a:r>
            <a:r>
              <a:rPr lang="en-US" sz="2400" b="0" strike="noStrike" spc="-1" baseline="-25000">
                <a:solidFill>
                  <a:srgbClr val="0000FF"/>
                </a:solidFill>
                <a:latin typeface="Calibri"/>
              </a:rPr>
              <a:t>1</a:t>
            </a:r>
            <a:r>
              <a:rPr lang="en-US" sz="2400" b="0" strike="noStrike" spc="-1">
                <a:solidFill>
                  <a:srgbClr val="0000FF"/>
                </a:solidFill>
                <a:latin typeface="Calibri"/>
              </a:rPr>
              <a:t>, </a:t>
            </a:r>
            <a:r>
              <a:rPr lang="el-GR" sz="2400" b="0" strike="noStrike" spc="-1">
                <a:solidFill>
                  <a:srgbClr val="0000FF"/>
                </a:solidFill>
                <a:latin typeface="Calibri"/>
              </a:rPr>
              <a:t>α</a:t>
            </a:r>
            <a:r>
              <a:rPr lang="en-US" sz="2400" b="0" strike="noStrike" spc="-1" baseline="-25000">
                <a:solidFill>
                  <a:srgbClr val="0000FF"/>
                </a:solidFill>
                <a:latin typeface="Calibri"/>
              </a:rPr>
              <a:t>2</a:t>
            </a:r>
            <a:r>
              <a:rPr lang="en-US" sz="2400" b="0" strike="noStrike" spc="-1">
                <a:solidFill>
                  <a:srgbClr val="0000FF"/>
                </a:solidFill>
                <a:latin typeface="Calibri"/>
              </a:rPr>
              <a:t>, …]</a:t>
            </a:r>
            <a:r>
              <a:rPr lang="en-US" sz="2400" b="0" strike="noStrike" spc="-1">
                <a:solidFill>
                  <a:srgbClr val="000000"/>
                </a:solidFill>
                <a:latin typeface="Calibri"/>
              </a:rPr>
              <a:t>, generate:</a:t>
            </a:r>
            <a:endParaRPr lang="en-US" sz="2400" b="0" strike="noStrike" spc="-1">
              <a:latin typeface="Arial"/>
            </a:endParaRPr>
          </a:p>
        </p:txBody>
      </p:sp>
      <p:sp>
        <p:nvSpPr>
          <p:cNvPr id="114" name="Rectangle 5"/>
          <p:cNvSpPr/>
          <p:nvPr/>
        </p:nvSpPr>
        <p:spPr>
          <a:xfrm>
            <a:off x="5056200" y="828360"/>
            <a:ext cx="4087440" cy="2324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2000" b="0" strike="noStrike" spc="-1">
                <a:solidFill>
                  <a:srgbClr val="FF0000"/>
                </a:solidFill>
                <a:latin typeface="Calibri"/>
              </a:rPr>
              <a:t>NumPy </a:t>
            </a:r>
            <a:r>
              <a:rPr lang="en-US" sz="1800" b="0" strike="noStrike" spc="-1">
                <a:solidFill>
                  <a:srgbClr val="FF0000"/>
                </a:solidFill>
                <a:latin typeface="Calibri"/>
              </a:rPr>
              <a:t>(</a:t>
            </a:r>
            <a:r>
              <a:rPr lang="en-US" sz="1600" b="0" strike="noStrike" spc="-1">
                <a:solidFill>
                  <a:srgbClr val="FF0000"/>
                </a:solidFill>
                <a:latin typeface="Monaco"/>
              </a:rPr>
              <a:t>numpy.vander</a:t>
            </a:r>
            <a:r>
              <a:rPr lang="en-US" sz="1800" b="0" strike="noStrike" spc="-1">
                <a:solidFill>
                  <a:srgbClr val="FF0000"/>
                </a:solidFill>
                <a:latin typeface="Calibri"/>
              </a:rPr>
              <a:t>): </a:t>
            </a:r>
            <a:r>
              <a:rPr lang="en-US" sz="1800" b="0" i="1" strike="noStrike" spc="-1">
                <a:solidFill>
                  <a:srgbClr val="000000"/>
                </a:solidFill>
                <a:latin typeface="Calibri"/>
              </a:rPr>
              <a:t>[follow links]</a:t>
            </a:r>
            <a:endParaRPr lang="en-US" sz="1800" b="0" strike="noStrike" spc="-1">
              <a:latin typeface="Arial"/>
            </a:endParaRPr>
          </a:p>
          <a:p>
            <a:pPr>
              <a:lnSpc>
                <a:spcPct val="100000"/>
              </a:lnSpc>
            </a:pP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000000"/>
                </a:solidFill>
                <a:latin typeface="Calibri"/>
              </a:rPr>
              <a:t>        </a:t>
            </a:r>
            <a:r>
              <a:rPr lang="en-US" sz="1800" b="0" u="sng" strike="noStrike" spc="-1">
                <a:solidFill>
                  <a:srgbClr val="0000FF"/>
                </a:solidFill>
                <a:uFillTx/>
                <a:latin typeface="Calibri"/>
                <a:hlinkClick r:id="rId3"/>
              </a:rPr>
              <a:t> Python code </a:t>
            </a:r>
            <a:r>
              <a:rPr lang="en-US" sz="1800" b="0" strike="noStrike" spc="-1">
                <a:solidFill>
                  <a:srgbClr val="000000"/>
                </a:solidFill>
                <a:latin typeface="Calibri"/>
              </a:rPr>
              <a:t> …wraps </a:t>
            </a:r>
            <a:r>
              <a:rPr lang="en-US" sz="1800" b="0" u="sng" strike="noStrike" spc="-1">
                <a:solidFill>
                  <a:srgbClr val="0000FF"/>
                </a:solidFill>
                <a:uFillTx/>
                <a:latin typeface="Calibri"/>
                <a:hlinkClick r:id="rId4"/>
              </a:rPr>
              <a:t>C code </a:t>
            </a:r>
            <a:endParaRPr lang="en-US" sz="1800" b="0" strike="noStrike" spc="-1">
              <a:latin typeface="Arial"/>
            </a:endParaRPr>
          </a:p>
          <a:p>
            <a:pPr>
              <a:lnSpc>
                <a:spcPct val="100000"/>
              </a:lnSpc>
            </a:pPr>
            <a:r>
              <a:rPr lang="en-US" sz="1800" b="0" strike="noStrike" spc="-1">
                <a:solidFill>
                  <a:srgbClr val="000000"/>
                </a:solidFill>
                <a:latin typeface="Calibri"/>
              </a:rPr>
              <a:t>         … wraps </a:t>
            </a:r>
            <a:r>
              <a:rPr lang="en-US" sz="1800" b="0" u="sng" strike="noStrike" spc="-1">
                <a:solidFill>
                  <a:srgbClr val="0000FF"/>
                </a:solidFill>
                <a:uFillTx/>
                <a:latin typeface="Calibri"/>
                <a:hlinkClick r:id="rId5"/>
              </a:rPr>
              <a:t>generated C code</a:t>
            </a:r>
            <a:endParaRPr lang="en-US" sz="1800" b="0" strike="noStrike" spc="-1">
              <a:latin typeface="Arial"/>
            </a:endParaRPr>
          </a:p>
          <a:p>
            <a:pPr>
              <a:lnSpc>
                <a:spcPct val="100000"/>
              </a:lnSpc>
            </a:pPr>
            <a:endParaRPr lang="en-US" sz="1800" b="0" strike="noStrike" spc="-1">
              <a:latin typeface="Arial"/>
            </a:endParaRPr>
          </a:p>
          <a:p>
            <a:pPr>
              <a:lnSpc>
                <a:spcPct val="100000"/>
              </a:lnSpc>
            </a:pPr>
            <a:r>
              <a:rPr lang="en-US" sz="1800" b="0" strike="noStrike" spc="-1">
                <a:solidFill>
                  <a:srgbClr val="000000"/>
                </a:solidFill>
                <a:latin typeface="Calibri"/>
              </a:rPr>
              <a:t>type-generic at high-level, but</a:t>
            </a:r>
            <a:endParaRPr lang="en-US" sz="1800" b="0" strike="noStrike" spc="-1">
              <a:latin typeface="Arial"/>
            </a:endParaRPr>
          </a:p>
          <a:p>
            <a:pPr>
              <a:lnSpc>
                <a:spcPct val="100000"/>
              </a:lnSpc>
            </a:pPr>
            <a:r>
              <a:rPr lang="en-US" sz="1800" b="0" strike="noStrike" spc="-1">
                <a:solidFill>
                  <a:srgbClr val="000000"/>
                </a:solidFill>
                <a:latin typeface="Calibri"/>
              </a:rPr>
              <a:t>low level limited to small set of types.</a:t>
            </a:r>
            <a:endParaRPr lang="en-US" sz="1800" b="0" strike="noStrike" spc="-1">
              <a:latin typeface="Arial"/>
            </a:endParaRPr>
          </a:p>
        </p:txBody>
      </p:sp>
      <p:sp>
        <p:nvSpPr>
          <p:cNvPr id="115" name="TextBox 4"/>
          <p:cNvSpPr/>
          <p:nvPr/>
        </p:nvSpPr>
        <p:spPr>
          <a:xfrm>
            <a:off x="184680" y="3835440"/>
            <a:ext cx="8710920" cy="1919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2400" b="0" strike="noStrike" spc="-1">
                <a:solidFill>
                  <a:srgbClr val="000000"/>
                </a:solidFill>
                <a:latin typeface="Calibri"/>
              </a:rPr>
              <a:t>Writing fast code </a:t>
            </a:r>
            <a:r>
              <a:rPr lang="en-US" sz="2400" b="0" strike="noStrike" spc="-1">
                <a:solidFill>
                  <a:srgbClr val="0000FF"/>
                </a:solidFill>
                <a:latin typeface="Calibri"/>
              </a:rPr>
              <a:t>“in” </a:t>
            </a:r>
            <a:r>
              <a:rPr lang="en-US" sz="2400" b="0" strike="noStrike" spc="-1">
                <a:solidFill>
                  <a:srgbClr val="000000"/>
                </a:solidFill>
                <a:latin typeface="Calibri"/>
              </a:rPr>
              <a:t>Python or Matlab = </a:t>
            </a:r>
            <a:r>
              <a:rPr lang="en-US" sz="2400" b="0" strike="noStrike" spc="-1">
                <a:solidFill>
                  <a:srgbClr val="0000FF"/>
                </a:solidFill>
                <a:latin typeface="Calibri"/>
              </a:rPr>
              <a:t>mining the standard library</a:t>
            </a:r>
            <a:endParaRPr lang="en-US" sz="2400" b="0" strike="noStrike" spc="-1">
              <a:latin typeface="Arial"/>
            </a:endParaRPr>
          </a:p>
          <a:p>
            <a:pPr>
              <a:lnSpc>
                <a:spcPct val="100000"/>
              </a:lnSpc>
            </a:pPr>
            <a:r>
              <a:rPr lang="en-US" sz="2400" b="0" strike="noStrike" spc="-1">
                <a:solidFill>
                  <a:srgbClr val="000000"/>
                </a:solidFill>
                <a:latin typeface="Calibri"/>
              </a:rPr>
              <a:t>for pre-written functions (implemented in C or Fortran).</a:t>
            </a:r>
            <a:endParaRPr lang="en-US" sz="2400" b="0" strike="noStrike" spc="-1">
              <a:latin typeface="Arial"/>
            </a:endParaRPr>
          </a:p>
          <a:p>
            <a:pPr>
              <a:lnSpc>
                <a:spcPct val="100000"/>
              </a:lnSpc>
            </a:pPr>
            <a:endParaRPr lang="en-US" sz="2400" b="0" strike="noStrike" spc="-1">
              <a:latin typeface="Arial"/>
            </a:endParaRPr>
          </a:p>
          <a:p>
            <a:pPr>
              <a:lnSpc>
                <a:spcPct val="100000"/>
              </a:lnSpc>
            </a:pPr>
            <a:r>
              <a:rPr lang="en-US" sz="2400" b="0" strike="noStrike" spc="-1">
                <a:solidFill>
                  <a:srgbClr val="000000"/>
                </a:solidFill>
                <a:latin typeface="Calibri"/>
              </a:rPr>
              <a:t>If the problem doesn’t “vectorize” into built-in functions,</a:t>
            </a:r>
            <a:endParaRPr lang="en-US" sz="2400" b="0" strike="noStrike" spc="-1">
              <a:latin typeface="Arial"/>
            </a:endParaRPr>
          </a:p>
          <a:p>
            <a:pPr>
              <a:lnSpc>
                <a:spcPct val="100000"/>
              </a:lnSpc>
            </a:pPr>
            <a:r>
              <a:rPr lang="en-US" sz="2400" b="0" strike="noStrike" spc="-1">
                <a:solidFill>
                  <a:srgbClr val="000000"/>
                </a:solidFill>
                <a:latin typeface="Calibri"/>
              </a:rPr>
              <a:t>if you have to write your </a:t>
            </a:r>
            <a:r>
              <a:rPr lang="en-US" sz="2400" b="0" strike="noStrike" spc="-1">
                <a:solidFill>
                  <a:srgbClr val="0000FF"/>
                </a:solidFill>
                <a:latin typeface="Calibri"/>
              </a:rPr>
              <a:t>own inner loops </a:t>
            </a:r>
            <a:r>
              <a:rPr lang="en-US" sz="2400" b="0" strike="noStrike" spc="-1">
                <a:solidFill>
                  <a:srgbClr val="000000"/>
                </a:solidFill>
                <a:latin typeface="Calibri"/>
              </a:rPr>
              <a:t>… </a:t>
            </a:r>
            <a:r>
              <a:rPr lang="en-US" sz="2400" b="0" strike="noStrike" spc="-1">
                <a:solidFill>
                  <a:srgbClr val="0000FF"/>
                </a:solidFill>
                <a:latin typeface="Calibri"/>
              </a:rPr>
              <a:t>sucks</a:t>
            </a:r>
            <a:r>
              <a:rPr lang="en-US" sz="2400" b="0" strike="noStrike" spc="-1">
                <a:solidFill>
                  <a:srgbClr val="000000"/>
                </a:solidFill>
                <a:latin typeface="Calibri"/>
              </a:rPr>
              <a:t> for you.</a:t>
            </a:r>
            <a:endParaRPr lang="en-US" sz="24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Picture 3"/>
          <p:cNvPicPr/>
          <p:nvPr/>
        </p:nvPicPr>
        <p:blipFill>
          <a:blip r:embed="rId2"/>
          <a:stretch/>
        </p:blipFill>
        <p:spPr>
          <a:xfrm>
            <a:off x="457200" y="727560"/>
            <a:ext cx="8120160" cy="6132960"/>
          </a:xfrm>
          <a:prstGeom prst="rect">
            <a:avLst/>
          </a:prstGeom>
          <a:ln w="0">
            <a:noFill/>
          </a:ln>
        </p:spPr>
      </p:pic>
      <p:sp>
        <p:nvSpPr>
          <p:cNvPr id="117" name="PlaceHolder 1"/>
          <p:cNvSpPr>
            <a:spLocks noGrp="1"/>
          </p:cNvSpPr>
          <p:nvPr>
            <p:ph type="title"/>
          </p:nvPr>
        </p:nvSpPr>
        <p:spPr>
          <a:xfrm>
            <a:off x="162720" y="55800"/>
            <a:ext cx="8849160" cy="671400"/>
          </a:xfrm>
          <a:prstGeom prst="rect">
            <a:avLst/>
          </a:prstGeom>
          <a:noFill/>
          <a:ln w="0">
            <a:noFill/>
          </a:ln>
        </p:spPr>
        <p:txBody>
          <a:bodyPr anchor="ctr">
            <a:normAutofit fontScale="85000"/>
          </a:bodyPr>
          <a:lstStyle/>
          <a:p>
            <a:pPr algn="ctr">
              <a:lnSpc>
                <a:spcPct val="100000"/>
              </a:lnSpc>
            </a:pPr>
            <a:r>
              <a:rPr lang="en-US" sz="4400" b="0" strike="noStrike" spc="-1">
                <a:solidFill>
                  <a:srgbClr val="000000"/>
                </a:solidFill>
                <a:latin typeface="Calibri"/>
              </a:rPr>
              <a:t>Vandermonde matrices: Julia vs NumPy</a:t>
            </a:r>
          </a:p>
        </p:txBody>
      </p:sp>
      <p:sp>
        <p:nvSpPr>
          <p:cNvPr id="118" name="Rectangle 6"/>
          <p:cNvSpPr/>
          <p:nvPr/>
        </p:nvSpPr>
        <p:spPr>
          <a:xfrm>
            <a:off x="3002760" y="983520"/>
            <a:ext cx="6140880" cy="286092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pPr>
            <a:r>
              <a:rPr lang="en-US" sz="1400" b="0" strike="noStrike" spc="-1">
                <a:solidFill>
                  <a:srgbClr val="000000"/>
                </a:solidFill>
                <a:latin typeface="Monaco"/>
              </a:rPr>
              <a:t>function </a:t>
            </a:r>
            <a:r>
              <a:rPr lang="en-US" sz="1400" b="0" strike="noStrike" spc="-1">
                <a:solidFill>
                  <a:srgbClr val="FF0000"/>
                </a:solidFill>
                <a:latin typeface="Monaco"/>
              </a:rPr>
              <a:t>vander</a:t>
            </a:r>
            <a:r>
              <a:rPr lang="en-US" sz="1400" b="0" strike="noStrike" spc="-1">
                <a:solidFill>
                  <a:srgbClr val="000000"/>
                </a:solidFill>
                <a:latin typeface="Monaco"/>
              </a:rPr>
              <a:t>(</a:t>
            </a:r>
            <a:r>
              <a:rPr lang="en-US" sz="1400" b="0" strike="noStrike" spc="-1">
                <a:solidFill>
                  <a:srgbClr val="FF0000"/>
                </a:solidFill>
                <a:latin typeface="Monaco"/>
              </a:rPr>
              <a:t>x</a:t>
            </a:r>
            <a:r>
              <a:rPr lang="en-US" sz="1400" b="0" strike="noStrike" spc="-1">
                <a:solidFill>
                  <a:srgbClr val="000000"/>
                </a:solidFill>
                <a:latin typeface="Monaco"/>
              </a:rPr>
              <a:t>, n=length(x))</a:t>
            </a:r>
            <a:endParaRPr lang="en-US" sz="1400" b="0" strike="noStrike" spc="-1">
              <a:latin typeface="Arial"/>
            </a:endParaRPr>
          </a:p>
          <a:p>
            <a:pPr>
              <a:lnSpc>
                <a:spcPct val="100000"/>
              </a:lnSpc>
            </a:pPr>
            <a:r>
              <a:rPr lang="en-US" sz="1400" b="0" strike="noStrike" spc="-1">
                <a:solidFill>
                  <a:srgbClr val="000000"/>
                </a:solidFill>
                <a:latin typeface="Monaco"/>
              </a:rPr>
              <a:t>    m = length(x)</a:t>
            </a:r>
            <a:endParaRPr lang="en-US" sz="1400" b="0" strike="noStrike" spc="-1">
              <a:latin typeface="Arial"/>
            </a:endParaRPr>
          </a:p>
          <a:p>
            <a:pPr>
              <a:lnSpc>
                <a:spcPct val="100000"/>
              </a:lnSpc>
            </a:pPr>
            <a:r>
              <a:rPr lang="en-US" sz="1400" b="0" strike="noStrike" spc="-1">
                <a:solidFill>
                  <a:srgbClr val="000000"/>
                </a:solidFill>
                <a:latin typeface="Monaco"/>
              </a:rPr>
              <a:t>    V = Array{</a:t>
            </a:r>
            <a:r>
              <a:rPr lang="en-US" sz="1400" b="0" strike="noStrike" spc="-1">
                <a:solidFill>
                  <a:srgbClr val="0B02FF"/>
                </a:solidFill>
                <a:latin typeface="Monaco"/>
              </a:rPr>
              <a:t>eltype(x)}(</a:t>
            </a:r>
            <a:r>
              <a:rPr lang="en-US" sz="1400" b="0" strike="noStrike" spc="-1">
                <a:solidFill>
                  <a:srgbClr val="000000"/>
                </a:solidFill>
                <a:latin typeface="Monaco"/>
              </a:rPr>
              <a:t>undef, m, n)</a:t>
            </a:r>
            <a:endParaRPr lang="en-US" sz="1400" b="0" strike="noStrike" spc="-1">
              <a:latin typeface="Arial"/>
            </a:endParaRPr>
          </a:p>
          <a:p>
            <a:pPr>
              <a:lnSpc>
                <a:spcPct val="100000"/>
              </a:lnSpc>
            </a:pPr>
            <a:r>
              <a:rPr lang="en-US" sz="1400" b="0" strike="noStrike" spc="-1">
                <a:solidFill>
                  <a:srgbClr val="000000"/>
                </a:solidFill>
                <a:latin typeface="Monaco"/>
              </a:rPr>
              <a:t>    for j = 1:m</a:t>
            </a:r>
            <a:endParaRPr lang="en-US" sz="1400" b="0" strike="noStrike" spc="-1">
              <a:latin typeface="Arial"/>
            </a:endParaRPr>
          </a:p>
          <a:p>
            <a:pPr>
              <a:lnSpc>
                <a:spcPct val="100000"/>
              </a:lnSpc>
            </a:pPr>
            <a:r>
              <a:rPr lang="en-US" sz="1400" b="0" strike="noStrike" spc="-1">
                <a:solidFill>
                  <a:srgbClr val="000000"/>
                </a:solidFill>
                <a:latin typeface="Monaco"/>
              </a:rPr>
              <a:t>        V[j,1] = </a:t>
            </a:r>
            <a:r>
              <a:rPr lang="en-US" sz="1400" b="0" strike="noStrike" spc="-1">
                <a:solidFill>
                  <a:srgbClr val="0B02FF"/>
                </a:solidFill>
                <a:latin typeface="Monaco"/>
              </a:rPr>
              <a:t>one</a:t>
            </a:r>
            <a:r>
              <a:rPr lang="en-US" sz="1400" b="0" strike="noStrike" spc="-1">
                <a:solidFill>
                  <a:srgbClr val="000000"/>
                </a:solidFill>
                <a:latin typeface="Monaco"/>
              </a:rPr>
              <a:t>(x[j])</a:t>
            </a:r>
            <a:endParaRPr lang="en-US" sz="1400" b="0" strike="noStrike" spc="-1">
              <a:latin typeface="Arial"/>
            </a:endParaRPr>
          </a:p>
          <a:p>
            <a:pPr>
              <a:lnSpc>
                <a:spcPct val="100000"/>
              </a:lnSpc>
            </a:pPr>
            <a:r>
              <a:rPr lang="en-US" sz="1400" b="0" strike="noStrike" spc="-1">
                <a:solidFill>
                  <a:srgbClr val="000000"/>
                </a:solidFill>
                <a:latin typeface="Monaco"/>
              </a:rPr>
              <a:t>    end</a:t>
            </a:r>
            <a:endParaRPr lang="en-US" sz="1400" b="0" strike="noStrike" spc="-1">
              <a:latin typeface="Arial"/>
            </a:endParaRPr>
          </a:p>
          <a:p>
            <a:pPr>
              <a:lnSpc>
                <a:spcPct val="100000"/>
              </a:lnSpc>
            </a:pPr>
            <a:r>
              <a:rPr lang="en-US" sz="1400" b="0" strike="noStrike" spc="-1">
                <a:solidFill>
                  <a:srgbClr val="000000"/>
                </a:solidFill>
                <a:latin typeface="Monaco"/>
              </a:rPr>
              <a:t>    for </a:t>
            </a:r>
            <a:r>
              <a:rPr lang="en-US" sz="1400" b="0" strike="noStrike" spc="-1">
                <a:solidFill>
                  <a:srgbClr val="FF0000"/>
                </a:solidFill>
                <a:latin typeface="Monaco"/>
              </a:rPr>
              <a:t>i = 2:n</a:t>
            </a:r>
            <a:endParaRPr lang="en-US" sz="1400" b="0" strike="noStrike" spc="-1">
              <a:latin typeface="Arial"/>
            </a:endParaRPr>
          </a:p>
          <a:p>
            <a:pPr>
              <a:lnSpc>
                <a:spcPct val="100000"/>
              </a:lnSpc>
            </a:pPr>
            <a:r>
              <a:rPr lang="en-US" sz="1400" b="0" strike="noStrike" spc="-1">
                <a:solidFill>
                  <a:srgbClr val="000000"/>
                </a:solidFill>
                <a:latin typeface="Monaco"/>
              </a:rPr>
              <a:t>        for </a:t>
            </a:r>
            <a:r>
              <a:rPr lang="en-US" sz="1400" b="0" strike="noStrike" spc="-1">
                <a:solidFill>
                  <a:srgbClr val="FF0000"/>
                </a:solidFill>
                <a:latin typeface="Monaco"/>
              </a:rPr>
              <a:t>j = 1:m</a:t>
            </a:r>
            <a:endParaRPr lang="en-US" sz="1400" b="0" strike="noStrike" spc="-1">
              <a:latin typeface="Arial"/>
            </a:endParaRPr>
          </a:p>
          <a:p>
            <a:pPr>
              <a:lnSpc>
                <a:spcPct val="100000"/>
              </a:lnSpc>
            </a:pPr>
            <a:r>
              <a:rPr lang="en-US" sz="1400" b="0" strike="noStrike" spc="-1">
                <a:solidFill>
                  <a:srgbClr val="000000"/>
                </a:solidFill>
                <a:latin typeface="Monaco"/>
              </a:rPr>
              <a:t>            </a:t>
            </a:r>
            <a:r>
              <a:rPr lang="en-US" sz="1400" b="0" strike="noStrike" spc="-1">
                <a:solidFill>
                  <a:srgbClr val="FF0000"/>
                </a:solidFill>
                <a:latin typeface="Monaco"/>
              </a:rPr>
              <a:t>V[j,i] = x[j] </a:t>
            </a:r>
            <a:r>
              <a:rPr lang="en-US" sz="1400" b="0" strike="noStrike" spc="-1">
                <a:solidFill>
                  <a:srgbClr val="0B02FF"/>
                </a:solidFill>
                <a:latin typeface="Monaco"/>
              </a:rPr>
              <a:t>*</a:t>
            </a:r>
            <a:r>
              <a:rPr lang="en-US" sz="1400" b="0" strike="noStrike" spc="-1">
                <a:solidFill>
                  <a:srgbClr val="FF0000"/>
                </a:solidFill>
                <a:latin typeface="Monaco"/>
              </a:rPr>
              <a:t> V[j,i-1]</a:t>
            </a:r>
            <a:endParaRPr lang="en-US" sz="1400" b="0" strike="noStrike" spc="-1">
              <a:latin typeface="Arial"/>
            </a:endParaRPr>
          </a:p>
          <a:p>
            <a:pPr>
              <a:lnSpc>
                <a:spcPct val="100000"/>
              </a:lnSpc>
            </a:pPr>
            <a:r>
              <a:rPr lang="en-US" sz="1400" b="0" strike="noStrike" spc="-1">
                <a:solidFill>
                  <a:srgbClr val="000000"/>
                </a:solidFill>
                <a:latin typeface="Monaco"/>
              </a:rPr>
              <a:t>        end</a:t>
            </a:r>
            <a:endParaRPr lang="en-US" sz="1400" b="0" strike="noStrike" spc="-1">
              <a:latin typeface="Arial"/>
            </a:endParaRPr>
          </a:p>
          <a:p>
            <a:pPr>
              <a:lnSpc>
                <a:spcPct val="100000"/>
              </a:lnSpc>
            </a:pPr>
            <a:r>
              <a:rPr lang="en-US" sz="1400" b="0" strike="noStrike" spc="-1">
                <a:solidFill>
                  <a:srgbClr val="000000"/>
                </a:solidFill>
                <a:latin typeface="Monaco"/>
              </a:rPr>
              <a:t>    end</a:t>
            </a:r>
            <a:endParaRPr lang="en-US" sz="1400" b="0" strike="noStrike" spc="-1">
              <a:latin typeface="Arial"/>
            </a:endParaRPr>
          </a:p>
          <a:p>
            <a:pPr>
              <a:lnSpc>
                <a:spcPct val="100000"/>
              </a:lnSpc>
            </a:pPr>
            <a:r>
              <a:rPr lang="en-US" sz="1400" b="0" strike="noStrike" spc="-1">
                <a:solidFill>
                  <a:srgbClr val="000000"/>
                </a:solidFill>
                <a:latin typeface="Monaco"/>
              </a:rPr>
              <a:t>    return V</a:t>
            </a:r>
            <a:endParaRPr lang="en-US" sz="1400" b="0" strike="noStrike" spc="-1">
              <a:latin typeface="Arial"/>
            </a:endParaRPr>
          </a:p>
          <a:p>
            <a:pPr>
              <a:lnSpc>
                <a:spcPct val="100000"/>
              </a:lnSpc>
            </a:pPr>
            <a:r>
              <a:rPr lang="en-US" sz="1400" b="0" strike="noStrike" spc="-1">
                <a:solidFill>
                  <a:srgbClr val="000000"/>
                </a:solidFill>
                <a:latin typeface="Monaco"/>
              </a:rPr>
              <a:t>end</a:t>
            </a:r>
            <a:endParaRPr lang="en-US" sz="1400" b="0" strike="noStrike" spc="-1">
              <a:latin typeface="Arial"/>
            </a:endParaRPr>
          </a:p>
        </p:txBody>
      </p:sp>
      <p:sp>
        <p:nvSpPr>
          <p:cNvPr id="119" name="TextBox 2"/>
          <p:cNvSpPr/>
          <p:nvPr/>
        </p:nvSpPr>
        <p:spPr>
          <a:xfrm>
            <a:off x="6094440" y="1707840"/>
            <a:ext cx="2997360" cy="913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0" strike="noStrike" spc="-1">
                <a:solidFill>
                  <a:srgbClr val="0000FF"/>
                </a:solidFill>
                <a:latin typeface="Calibri"/>
              </a:rPr>
              <a:t>note: works for any  container</a:t>
            </a:r>
            <a:endParaRPr lang="en-US" sz="1800" b="0" strike="noStrike" spc="-1">
              <a:latin typeface="Arial"/>
            </a:endParaRPr>
          </a:p>
          <a:p>
            <a:pPr>
              <a:lnSpc>
                <a:spcPct val="100000"/>
              </a:lnSpc>
            </a:pPr>
            <a:r>
              <a:rPr lang="en-US" sz="1800" b="0" strike="noStrike" spc="-1">
                <a:solidFill>
                  <a:srgbClr val="0000FF"/>
                </a:solidFill>
                <a:latin typeface="Calibri"/>
              </a:rPr>
              <a:t>of any type with “*” operation</a:t>
            </a:r>
            <a:endParaRPr lang="en-US" sz="1800" b="0" strike="noStrike" spc="-1">
              <a:latin typeface="Arial"/>
            </a:endParaRPr>
          </a:p>
          <a:p>
            <a:pPr>
              <a:lnSpc>
                <a:spcPct val="100000"/>
              </a:lnSpc>
            </a:pPr>
            <a:r>
              <a:rPr lang="en-US" sz="1800" b="0" strike="noStrike" spc="-1">
                <a:solidFill>
                  <a:srgbClr val="0000FF"/>
                </a:solidFill>
                <a:latin typeface="Calibri"/>
              </a:rPr>
              <a:t>… performance ≠ inflexibility</a:t>
            </a:r>
            <a:endParaRPr lang="en-US" sz="1800" b="0" strike="noStrike" spc="-1">
              <a:latin typeface="Arial"/>
            </a:endParaRPr>
          </a:p>
        </p:txBody>
      </p:sp>
      <p:sp>
        <p:nvSpPr>
          <p:cNvPr id="120" name="TextBox 4"/>
          <p:cNvSpPr/>
          <p:nvPr/>
        </p:nvSpPr>
        <p:spPr>
          <a:xfrm rot="16200000">
            <a:off x="-1487160" y="3161520"/>
            <a:ext cx="4252680" cy="45576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2400" b="0" strike="noStrike" spc="-1">
                <a:solidFill>
                  <a:srgbClr val="FF0000"/>
                </a:solidFill>
                <a:latin typeface="Calibri"/>
              </a:rPr>
              <a:t>NumPy</a:t>
            </a:r>
            <a:r>
              <a:rPr lang="en-US" sz="2400" b="0" strike="noStrike" spc="-1">
                <a:solidFill>
                  <a:srgbClr val="000000"/>
                </a:solidFill>
                <a:latin typeface="Calibri"/>
              </a:rPr>
              <a:t>-1.18 time </a:t>
            </a:r>
            <a:r>
              <a:rPr lang="en-US" sz="2400" b="0" strike="noStrike" spc="-1">
                <a:solidFill>
                  <a:srgbClr val="FF0000"/>
                </a:solidFill>
                <a:latin typeface="Calibri"/>
              </a:rPr>
              <a:t>/ Julia</a:t>
            </a:r>
            <a:r>
              <a:rPr lang="en-US" sz="2400" b="0" strike="noStrike" spc="-1">
                <a:solidFill>
                  <a:srgbClr val="000000"/>
                </a:solidFill>
                <a:latin typeface="Calibri"/>
              </a:rPr>
              <a:t>-1.5 time</a:t>
            </a:r>
            <a:endParaRPr lang="en-US" sz="24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417</TotalTime>
  <Words>978</Words>
  <Application>Microsoft Macintosh PowerPoint</Application>
  <PresentationFormat>On-screen Show (4:3)</PresentationFormat>
  <Paragraphs>111</Paragraphs>
  <Slides>16</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Arial</vt:lpstr>
      <vt:lpstr>Calibri</vt:lpstr>
      <vt:lpstr>Monaco</vt:lpstr>
      <vt:lpstr>Symbol</vt:lpstr>
      <vt:lpstr>Times New Roman</vt:lpstr>
      <vt:lpstr>Wingdings</vt:lpstr>
      <vt:lpstr>Office Theme</vt:lpstr>
      <vt:lpstr>Office Theme</vt:lpstr>
      <vt:lpstr>Introduction to Julia: Why are we doing this to you?</vt:lpstr>
      <vt:lpstr>What language for teaching scientific computing?</vt:lpstr>
      <vt:lpstr>Lots of choices for interactive math…</vt:lpstr>
      <vt:lpstr>Just pick the most popular? Matlab or Python or R?</vt:lpstr>
      <vt:lpstr>(Also, it’s always good to learn another programming language.  If you only know one language, it’s easy to confuse the concepts for the syntax.  And each language you learn makes the next language much easier.)</vt:lpstr>
      <vt:lpstr>A new programming language?</vt:lpstr>
      <vt:lpstr>Lots of performance discussions, benchmarks, tutorials online…  Let’s just look at one simple example.</vt:lpstr>
      <vt:lpstr>Generating Vandermonde matrices</vt:lpstr>
      <vt:lpstr>Vandermonde matrices: Julia vs NumPy</vt:lpstr>
      <vt:lpstr>Why is Julia fast? A topic for another day.</vt:lpstr>
      <vt:lpstr>But I don’t “need” performance!</vt:lpstr>
      <vt:lpstr>Just vectorize your code? = rely on mature external libraries, operating on large blocks of data, for performance-critical code </vt:lpstr>
      <vt:lpstr>But everyone else is using Matlab/Python/R/…</vt:lpstr>
      <vt:lpstr>But I lose access to all the libraries available for other languages?</vt:lpstr>
      <vt:lpstr>Julia Coding Environments</vt:lpstr>
      <vt:lpstr>Julia Interactive-Computing Environments</vt:lpstr>
    </vt:vector>
  </TitlesOfParts>
  <Company>Massachusetts Institute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Julia (Fall 2015)</dc:title>
  <dc:subject/>
  <dc:creator>Steven G. Johnson</dc:creator>
  <dc:description/>
  <cp:lastModifiedBy>Steven G Johnson</cp:lastModifiedBy>
  <cp:revision>60</cp:revision>
  <cp:lastPrinted>2020-09-03T22:26:18Z</cp:lastPrinted>
  <dcterms:created xsi:type="dcterms:W3CDTF">2015-09-14T14:01:42Z</dcterms:created>
  <dcterms:modified xsi:type="dcterms:W3CDTF">2024-09-06T20:41:11Z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y fmtid="{D5CDD505-2E9C-101B-9397-08002B2CF9AE}" pid="3" name="Slides">
    <vt:i4>15</vt:i4>
  </property>
</Properties>
</file>